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68" r:id="rId3"/>
    <p:sldId id="269" r:id="rId4"/>
    <p:sldId id="270" r:id="rId5"/>
    <p:sldId id="271" r:id="rId6"/>
    <p:sldId id="258" r:id="rId7"/>
    <p:sldId id="272" r:id="rId8"/>
    <p:sldId id="265" r:id="rId9"/>
    <p:sldId id="273" r:id="rId10"/>
    <p:sldId id="274" r:id="rId11"/>
    <p:sldId id="287" r:id="rId12"/>
    <p:sldId id="275" r:id="rId13"/>
    <p:sldId id="262" r:id="rId14"/>
    <p:sldId id="277" r:id="rId15"/>
    <p:sldId id="285" r:id="rId16"/>
    <p:sldId id="278" r:id="rId17"/>
    <p:sldId id="288" r:id="rId18"/>
    <p:sldId id="289" r:id="rId19"/>
    <p:sldId id="290" r:id="rId20"/>
    <p:sldId id="291" r:id="rId21"/>
    <p:sldId id="292" r:id="rId22"/>
    <p:sldId id="294" r:id="rId23"/>
    <p:sldId id="295" r:id="rId24"/>
    <p:sldId id="293" r:id="rId25"/>
    <p:sldId id="296" r:id="rId26"/>
    <p:sldId id="281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1746"/>
    <a:srgbClr val="FFE175"/>
    <a:srgbClr val="F1276F"/>
    <a:srgbClr val="C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3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7AEACB-1FE1-4230-AD30-8B171E86B3C0}" type="doc">
      <dgm:prSet loTypeId="urn:microsoft.com/office/officeart/2005/8/layout/list1" loCatId="list" qsTypeId="urn:microsoft.com/office/officeart/2005/8/quickstyle/3d3" qsCatId="3D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CC136187-EFAD-4301-94C6-7B78D9D4D204}">
      <dgm:prSet phldrT="[Текст]"/>
      <dgm:sp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Этап подготовки </a:t>
          </a:r>
          <a:endParaRPr lang="ru-RU" dirty="0">
            <a:solidFill>
              <a:schemeClr val="bg1"/>
            </a:solidFill>
          </a:endParaRPr>
        </a:p>
      </dgm:t>
    </dgm:pt>
    <dgm:pt modelId="{C8A53219-A8AF-4CB6-968C-25A2947E332E}" type="parTrans" cxnId="{6B0FFCBE-49A3-4C93-93AF-37DA6AB6D21E}">
      <dgm:prSet/>
      <dgm:spPr/>
      <dgm:t>
        <a:bodyPr/>
        <a:lstStyle/>
        <a:p>
          <a:endParaRPr lang="ru-RU"/>
        </a:p>
      </dgm:t>
    </dgm:pt>
    <dgm:pt modelId="{37C76947-B74F-4835-8794-582B8F70BF48}" type="sibTrans" cxnId="{6B0FFCBE-49A3-4C93-93AF-37DA6AB6D21E}">
      <dgm:prSet/>
      <dgm:spPr/>
      <dgm:t>
        <a:bodyPr/>
        <a:lstStyle/>
        <a:p>
          <a:endParaRPr lang="ru-RU"/>
        </a:p>
      </dgm:t>
    </dgm:pt>
    <dgm:pt modelId="{92970E63-340F-4B39-9436-0145AA73C3B6}">
      <dgm:prSet phldrT="[Текст]"/>
      <dgm:sp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Этап осуществления педагогического процесса </a:t>
          </a:r>
          <a:endParaRPr lang="ru-RU" dirty="0">
            <a:solidFill>
              <a:schemeClr val="bg1"/>
            </a:solidFill>
          </a:endParaRPr>
        </a:p>
      </dgm:t>
    </dgm:pt>
    <dgm:pt modelId="{BDA045F2-F27F-4A3E-AC71-ECC620BEFED3}" type="parTrans" cxnId="{AA04BF97-80A8-4307-8569-2BE09D6A0E11}">
      <dgm:prSet/>
      <dgm:spPr/>
      <dgm:t>
        <a:bodyPr/>
        <a:lstStyle/>
        <a:p>
          <a:endParaRPr lang="ru-RU"/>
        </a:p>
      </dgm:t>
    </dgm:pt>
    <dgm:pt modelId="{7ADA2C02-D2BD-4637-B53B-E7D26CE7F95B}" type="sibTrans" cxnId="{AA04BF97-80A8-4307-8569-2BE09D6A0E11}">
      <dgm:prSet/>
      <dgm:spPr/>
      <dgm:t>
        <a:bodyPr/>
        <a:lstStyle/>
        <a:p>
          <a:endParaRPr lang="ru-RU"/>
        </a:p>
      </dgm:t>
    </dgm:pt>
    <dgm:pt modelId="{C436B9D7-8D6D-4EBA-B98E-E35C357C86AC}">
      <dgm:prSet phldrT="[Текст]"/>
      <dgm:sp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Этап анализа достигнутых результатов</a:t>
          </a:r>
          <a:endParaRPr lang="ru-RU" dirty="0">
            <a:solidFill>
              <a:schemeClr val="bg1"/>
            </a:solidFill>
          </a:endParaRPr>
        </a:p>
      </dgm:t>
    </dgm:pt>
    <dgm:pt modelId="{135CFF88-5AB6-4B6B-9E4C-1454D675CF60}" type="parTrans" cxnId="{5F78D161-268E-48E1-B61D-6C55F62109D1}">
      <dgm:prSet/>
      <dgm:spPr/>
      <dgm:t>
        <a:bodyPr/>
        <a:lstStyle/>
        <a:p>
          <a:endParaRPr lang="ru-RU"/>
        </a:p>
      </dgm:t>
    </dgm:pt>
    <dgm:pt modelId="{3C6DF8B8-BC47-4524-9E35-3B2394B44218}" type="sibTrans" cxnId="{5F78D161-268E-48E1-B61D-6C55F62109D1}">
      <dgm:prSet/>
      <dgm:spPr/>
      <dgm:t>
        <a:bodyPr/>
        <a:lstStyle/>
        <a:p>
          <a:endParaRPr lang="ru-RU"/>
        </a:p>
      </dgm:t>
    </dgm:pt>
    <dgm:pt modelId="{8C4F72E0-24A4-4CA0-856B-B7A42E829661}" type="pres">
      <dgm:prSet presAssocID="{C77AEACB-1FE1-4230-AD30-8B171E86B3C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BD0F3A-CDF0-458C-9F6A-F7B31EE48147}" type="pres">
      <dgm:prSet presAssocID="{CC136187-EFAD-4301-94C6-7B78D9D4D204}" presName="parentLin" presStyleCnt="0"/>
      <dgm:spPr/>
    </dgm:pt>
    <dgm:pt modelId="{F95FB787-85F1-42AE-A0C3-64E586F1B5A5}" type="pres">
      <dgm:prSet presAssocID="{CC136187-EFAD-4301-94C6-7B78D9D4D20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44E4784-17C7-4A2F-A058-014C4C8B0A4A}" type="pres">
      <dgm:prSet presAssocID="{CC136187-EFAD-4301-94C6-7B78D9D4D20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D50491-C620-48D2-B2C1-514FF28600A5}" type="pres">
      <dgm:prSet presAssocID="{CC136187-EFAD-4301-94C6-7B78D9D4D204}" presName="negativeSpace" presStyleCnt="0"/>
      <dgm:spPr/>
    </dgm:pt>
    <dgm:pt modelId="{FA0C966F-83DC-4B64-925C-BB686FAF1531}" type="pres">
      <dgm:prSet presAssocID="{CC136187-EFAD-4301-94C6-7B78D9D4D204}" presName="childText" presStyleLbl="conFgAcc1" presStyleIdx="0" presStyleCnt="3">
        <dgm:presLayoutVars>
          <dgm:bulletEnabled val="1"/>
        </dgm:presLayoutVars>
      </dgm:prSet>
      <dgm:sp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</dgm:spPr>
      <dgm:t>
        <a:bodyPr/>
        <a:lstStyle/>
        <a:p>
          <a:endParaRPr lang="ru-RU"/>
        </a:p>
      </dgm:t>
    </dgm:pt>
    <dgm:pt modelId="{6F329831-4AD5-4CB2-A3BF-26E8C4257850}" type="pres">
      <dgm:prSet presAssocID="{37C76947-B74F-4835-8794-582B8F70BF48}" presName="spaceBetweenRectangles" presStyleCnt="0"/>
      <dgm:spPr/>
    </dgm:pt>
    <dgm:pt modelId="{E512F96C-3540-4F9A-A45C-3F30F63C76D2}" type="pres">
      <dgm:prSet presAssocID="{92970E63-340F-4B39-9436-0145AA73C3B6}" presName="parentLin" presStyleCnt="0"/>
      <dgm:spPr/>
    </dgm:pt>
    <dgm:pt modelId="{9262F538-B931-41F8-AA85-3DFD4040D15C}" type="pres">
      <dgm:prSet presAssocID="{92970E63-340F-4B39-9436-0145AA73C3B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0A9E29D-4BC8-4F02-8AAE-5A5256B9DEBB}" type="pres">
      <dgm:prSet presAssocID="{92970E63-340F-4B39-9436-0145AA73C3B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CB67DE-FE7B-49C3-B187-445E519DE57D}" type="pres">
      <dgm:prSet presAssocID="{92970E63-340F-4B39-9436-0145AA73C3B6}" presName="negativeSpace" presStyleCnt="0"/>
      <dgm:spPr/>
    </dgm:pt>
    <dgm:pt modelId="{FF351B59-8466-4FE5-ABA9-564F317FD8D0}" type="pres">
      <dgm:prSet presAssocID="{92970E63-340F-4B39-9436-0145AA73C3B6}" presName="childText" presStyleLbl="conFgAcc1" presStyleIdx="1" presStyleCnt="3">
        <dgm:presLayoutVars>
          <dgm:bulletEnabled val="1"/>
        </dgm:presLayoutVars>
      </dgm:prSet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CB45814B-40C2-48AC-B981-E303971BA839}" type="pres">
      <dgm:prSet presAssocID="{7ADA2C02-D2BD-4637-B53B-E7D26CE7F95B}" presName="spaceBetweenRectangles" presStyleCnt="0"/>
      <dgm:spPr/>
    </dgm:pt>
    <dgm:pt modelId="{A789D284-E16D-4EB3-8C93-8EC48D70E941}" type="pres">
      <dgm:prSet presAssocID="{C436B9D7-8D6D-4EBA-B98E-E35C357C86AC}" presName="parentLin" presStyleCnt="0"/>
      <dgm:spPr/>
    </dgm:pt>
    <dgm:pt modelId="{AB61BA10-3189-4B3C-A06F-CB11F05DDCDD}" type="pres">
      <dgm:prSet presAssocID="{C436B9D7-8D6D-4EBA-B98E-E35C357C86AC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A8C9239B-79B9-42C3-B2B5-031ED0512E56}" type="pres">
      <dgm:prSet presAssocID="{C436B9D7-8D6D-4EBA-B98E-E35C357C86A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21BBBA-4C34-4374-A60F-416D3DDD387E}" type="pres">
      <dgm:prSet presAssocID="{C436B9D7-8D6D-4EBA-B98E-E35C357C86AC}" presName="negativeSpace" presStyleCnt="0"/>
      <dgm:spPr/>
    </dgm:pt>
    <dgm:pt modelId="{43BB1D6A-BDFA-4822-BB91-DE7A47FC12B1}" type="pres">
      <dgm:prSet presAssocID="{C436B9D7-8D6D-4EBA-B98E-E35C357C86AC}" presName="childText" presStyleLbl="conFgAcc1" presStyleIdx="2" presStyleCnt="3">
        <dgm:presLayoutVars>
          <dgm:bulletEnabled val="1"/>
        </dgm:presLayoutVars>
      </dgm:prSet>
      <dgm:sp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</dgm:spPr>
      <dgm:t>
        <a:bodyPr/>
        <a:lstStyle/>
        <a:p>
          <a:endParaRPr lang="ru-RU"/>
        </a:p>
      </dgm:t>
    </dgm:pt>
  </dgm:ptLst>
  <dgm:cxnLst>
    <dgm:cxn modelId="{5F78D161-268E-48E1-B61D-6C55F62109D1}" srcId="{C77AEACB-1FE1-4230-AD30-8B171E86B3C0}" destId="{C436B9D7-8D6D-4EBA-B98E-E35C357C86AC}" srcOrd="2" destOrd="0" parTransId="{135CFF88-5AB6-4B6B-9E4C-1454D675CF60}" sibTransId="{3C6DF8B8-BC47-4524-9E35-3B2394B44218}"/>
    <dgm:cxn modelId="{662968F7-76C5-4F3A-B31A-B00160AB6522}" type="presOf" srcId="{92970E63-340F-4B39-9436-0145AA73C3B6}" destId="{9262F538-B931-41F8-AA85-3DFD4040D15C}" srcOrd="0" destOrd="0" presId="urn:microsoft.com/office/officeart/2005/8/layout/list1"/>
    <dgm:cxn modelId="{8EB2E6BA-6A63-4474-AA36-0ADA9DAF4AF9}" type="presOf" srcId="{C436B9D7-8D6D-4EBA-B98E-E35C357C86AC}" destId="{AB61BA10-3189-4B3C-A06F-CB11F05DDCDD}" srcOrd="0" destOrd="0" presId="urn:microsoft.com/office/officeart/2005/8/layout/list1"/>
    <dgm:cxn modelId="{AA04BF97-80A8-4307-8569-2BE09D6A0E11}" srcId="{C77AEACB-1FE1-4230-AD30-8B171E86B3C0}" destId="{92970E63-340F-4B39-9436-0145AA73C3B6}" srcOrd="1" destOrd="0" parTransId="{BDA045F2-F27F-4A3E-AC71-ECC620BEFED3}" sibTransId="{7ADA2C02-D2BD-4637-B53B-E7D26CE7F95B}"/>
    <dgm:cxn modelId="{6B0FFCBE-49A3-4C93-93AF-37DA6AB6D21E}" srcId="{C77AEACB-1FE1-4230-AD30-8B171E86B3C0}" destId="{CC136187-EFAD-4301-94C6-7B78D9D4D204}" srcOrd="0" destOrd="0" parTransId="{C8A53219-A8AF-4CB6-968C-25A2947E332E}" sibTransId="{37C76947-B74F-4835-8794-582B8F70BF48}"/>
    <dgm:cxn modelId="{34E45B4D-A4F7-43B0-9A1A-93976D098949}" type="presOf" srcId="{C436B9D7-8D6D-4EBA-B98E-E35C357C86AC}" destId="{A8C9239B-79B9-42C3-B2B5-031ED0512E56}" srcOrd="1" destOrd="0" presId="urn:microsoft.com/office/officeart/2005/8/layout/list1"/>
    <dgm:cxn modelId="{9F0A2086-64AD-4356-960C-936C1044CC49}" type="presOf" srcId="{92970E63-340F-4B39-9436-0145AA73C3B6}" destId="{50A9E29D-4BC8-4F02-8AAE-5A5256B9DEBB}" srcOrd="1" destOrd="0" presId="urn:microsoft.com/office/officeart/2005/8/layout/list1"/>
    <dgm:cxn modelId="{1275F327-FD9F-4A9A-AD33-7989FDCE5058}" type="presOf" srcId="{CC136187-EFAD-4301-94C6-7B78D9D4D204}" destId="{444E4784-17C7-4A2F-A058-014C4C8B0A4A}" srcOrd="1" destOrd="0" presId="urn:microsoft.com/office/officeart/2005/8/layout/list1"/>
    <dgm:cxn modelId="{AEBF679A-A07F-4D0D-B7D6-604C7144CD1B}" type="presOf" srcId="{CC136187-EFAD-4301-94C6-7B78D9D4D204}" destId="{F95FB787-85F1-42AE-A0C3-64E586F1B5A5}" srcOrd="0" destOrd="0" presId="urn:microsoft.com/office/officeart/2005/8/layout/list1"/>
    <dgm:cxn modelId="{DC214759-47C2-4B5E-AEBF-B392EBE36DCC}" type="presOf" srcId="{C77AEACB-1FE1-4230-AD30-8B171E86B3C0}" destId="{8C4F72E0-24A4-4CA0-856B-B7A42E829661}" srcOrd="0" destOrd="0" presId="urn:microsoft.com/office/officeart/2005/8/layout/list1"/>
    <dgm:cxn modelId="{F93411B6-B034-4AC7-8364-20F6231D92E1}" type="presParOf" srcId="{8C4F72E0-24A4-4CA0-856B-B7A42E829661}" destId="{C0BD0F3A-CDF0-458C-9F6A-F7B31EE48147}" srcOrd="0" destOrd="0" presId="urn:microsoft.com/office/officeart/2005/8/layout/list1"/>
    <dgm:cxn modelId="{43E35527-D5D5-4C4F-BD7D-6CBAB845FC56}" type="presParOf" srcId="{C0BD0F3A-CDF0-458C-9F6A-F7B31EE48147}" destId="{F95FB787-85F1-42AE-A0C3-64E586F1B5A5}" srcOrd="0" destOrd="0" presId="urn:microsoft.com/office/officeart/2005/8/layout/list1"/>
    <dgm:cxn modelId="{BFA8F7FC-43A2-4077-8084-5BD3B1195D27}" type="presParOf" srcId="{C0BD0F3A-CDF0-458C-9F6A-F7B31EE48147}" destId="{444E4784-17C7-4A2F-A058-014C4C8B0A4A}" srcOrd="1" destOrd="0" presId="urn:microsoft.com/office/officeart/2005/8/layout/list1"/>
    <dgm:cxn modelId="{BFF1FAC9-C44C-436A-9832-B547E1BA7F87}" type="presParOf" srcId="{8C4F72E0-24A4-4CA0-856B-B7A42E829661}" destId="{31D50491-C620-48D2-B2C1-514FF28600A5}" srcOrd="1" destOrd="0" presId="urn:microsoft.com/office/officeart/2005/8/layout/list1"/>
    <dgm:cxn modelId="{23586524-E7D1-41C7-9CD2-C8B9D6579AA0}" type="presParOf" srcId="{8C4F72E0-24A4-4CA0-856B-B7A42E829661}" destId="{FA0C966F-83DC-4B64-925C-BB686FAF1531}" srcOrd="2" destOrd="0" presId="urn:microsoft.com/office/officeart/2005/8/layout/list1"/>
    <dgm:cxn modelId="{5D771951-064A-4B08-B7C3-5C078F688BEF}" type="presParOf" srcId="{8C4F72E0-24A4-4CA0-856B-B7A42E829661}" destId="{6F329831-4AD5-4CB2-A3BF-26E8C4257850}" srcOrd="3" destOrd="0" presId="urn:microsoft.com/office/officeart/2005/8/layout/list1"/>
    <dgm:cxn modelId="{FFE52909-8648-470E-82CA-29B60A6D33FA}" type="presParOf" srcId="{8C4F72E0-24A4-4CA0-856B-B7A42E829661}" destId="{E512F96C-3540-4F9A-A45C-3F30F63C76D2}" srcOrd="4" destOrd="0" presId="urn:microsoft.com/office/officeart/2005/8/layout/list1"/>
    <dgm:cxn modelId="{F54A5F34-1AB0-4A5E-9D27-6E04AAE851DE}" type="presParOf" srcId="{E512F96C-3540-4F9A-A45C-3F30F63C76D2}" destId="{9262F538-B931-41F8-AA85-3DFD4040D15C}" srcOrd="0" destOrd="0" presId="urn:microsoft.com/office/officeart/2005/8/layout/list1"/>
    <dgm:cxn modelId="{D5BAD36D-3A4B-453D-A3DC-01786625E2EB}" type="presParOf" srcId="{E512F96C-3540-4F9A-A45C-3F30F63C76D2}" destId="{50A9E29D-4BC8-4F02-8AAE-5A5256B9DEBB}" srcOrd="1" destOrd="0" presId="urn:microsoft.com/office/officeart/2005/8/layout/list1"/>
    <dgm:cxn modelId="{BEB64956-0275-4D0A-972D-B309AC7C1CCE}" type="presParOf" srcId="{8C4F72E0-24A4-4CA0-856B-B7A42E829661}" destId="{F3CB67DE-FE7B-49C3-B187-445E519DE57D}" srcOrd="5" destOrd="0" presId="urn:microsoft.com/office/officeart/2005/8/layout/list1"/>
    <dgm:cxn modelId="{8B5EF32C-51F5-4C05-9B79-7BA7458F7BD9}" type="presParOf" srcId="{8C4F72E0-24A4-4CA0-856B-B7A42E829661}" destId="{FF351B59-8466-4FE5-ABA9-564F317FD8D0}" srcOrd="6" destOrd="0" presId="urn:microsoft.com/office/officeart/2005/8/layout/list1"/>
    <dgm:cxn modelId="{D2B26066-33DF-4495-A2C1-EFE0AEDB08E8}" type="presParOf" srcId="{8C4F72E0-24A4-4CA0-856B-B7A42E829661}" destId="{CB45814B-40C2-48AC-B981-E303971BA839}" srcOrd="7" destOrd="0" presId="urn:microsoft.com/office/officeart/2005/8/layout/list1"/>
    <dgm:cxn modelId="{21B89FD2-5FA3-4045-B3CA-E298E18DEEC9}" type="presParOf" srcId="{8C4F72E0-24A4-4CA0-856B-B7A42E829661}" destId="{A789D284-E16D-4EB3-8C93-8EC48D70E941}" srcOrd="8" destOrd="0" presId="urn:microsoft.com/office/officeart/2005/8/layout/list1"/>
    <dgm:cxn modelId="{58B221DE-284D-4065-A1C3-9AEBA8ED9FBC}" type="presParOf" srcId="{A789D284-E16D-4EB3-8C93-8EC48D70E941}" destId="{AB61BA10-3189-4B3C-A06F-CB11F05DDCDD}" srcOrd="0" destOrd="0" presId="urn:microsoft.com/office/officeart/2005/8/layout/list1"/>
    <dgm:cxn modelId="{AC9B6B43-06E7-4ECA-9E76-3194D3ED3062}" type="presParOf" srcId="{A789D284-E16D-4EB3-8C93-8EC48D70E941}" destId="{A8C9239B-79B9-42C3-B2B5-031ED0512E56}" srcOrd="1" destOrd="0" presId="urn:microsoft.com/office/officeart/2005/8/layout/list1"/>
    <dgm:cxn modelId="{D2D0F856-81CF-4069-BDBB-72CD463E2DB1}" type="presParOf" srcId="{8C4F72E0-24A4-4CA0-856B-B7A42E829661}" destId="{4821BBBA-4C34-4374-A60F-416D3DDD387E}" srcOrd="9" destOrd="0" presId="urn:microsoft.com/office/officeart/2005/8/layout/list1"/>
    <dgm:cxn modelId="{718B8D7E-7528-4D05-86B4-4E611941792D}" type="presParOf" srcId="{8C4F72E0-24A4-4CA0-856B-B7A42E829661}" destId="{43BB1D6A-BDFA-4822-BB91-DE7A47FC12B1}" srcOrd="10" destOrd="0" presId="urn:microsoft.com/office/officeart/2005/8/layout/list1"/>
  </dgm:cxnLst>
  <dgm:bg/>
  <dgm:whole/>
  <dgm:extLst>
    <a:ext uri="http://schemas.microsoft.com/office/drawing/2008/diagram"/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B79A83-7AC8-448A-B491-1977DC044B9F}" type="doc">
      <dgm:prSet loTypeId="urn:microsoft.com/office/officeart/2005/8/layout/vList6" loCatId="list" qsTypeId="urn:microsoft.com/office/officeart/2005/8/quickstyle/simple1#1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D2DBEDA4-0196-44B9-B353-4F33515EB5FC}">
      <dgm:prSet phldrT="[Текст]"/>
      <dgm:sp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 r="-100000" b="-100000"/>
        </a:gra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1</a:t>
          </a:r>
          <a:endParaRPr lang="ru-RU" b="1" dirty="0">
            <a:solidFill>
              <a:schemeClr val="bg1"/>
            </a:solidFill>
          </a:endParaRPr>
        </a:p>
      </dgm:t>
    </dgm:pt>
    <dgm:pt modelId="{4881EE47-1C95-43A2-ADA7-3402165227A5}" type="parTrans" cxnId="{49853F0B-10C8-405E-92A1-254690D7D298}">
      <dgm:prSet/>
      <dgm:spPr/>
      <dgm:t>
        <a:bodyPr/>
        <a:lstStyle/>
        <a:p>
          <a:endParaRPr lang="ru-RU"/>
        </a:p>
      </dgm:t>
    </dgm:pt>
    <dgm:pt modelId="{762A0D18-AF2F-436C-A0DD-0444651DFDE0}" type="sibTrans" cxnId="{49853F0B-10C8-405E-92A1-254690D7D298}">
      <dgm:prSet/>
      <dgm:spPr/>
      <dgm:t>
        <a:bodyPr/>
        <a:lstStyle/>
        <a:p>
          <a:endParaRPr lang="ru-RU"/>
        </a:p>
      </dgm:t>
    </dgm:pt>
    <dgm:pt modelId="{4437B79F-E5F9-4EF4-A6B9-797323DA9122}">
      <dgm:prSet phldrT="[Текст]" custT="1"/>
      <dgm:sp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</dgm:spPr>
      <dgm:t>
        <a:bodyPr/>
        <a:lstStyle/>
        <a:p>
          <a:r>
            <a:rPr lang="ru-RU" sz="2000" b="1" i="1" dirty="0" smtClean="0">
              <a:effectLst/>
              <a:latin typeface="Bookman Old Style" pitchFamily="18" charset="0"/>
            </a:rPr>
            <a:t>Закон социальной обусловленности целей, содержания и методов педагогического процесса.</a:t>
          </a:r>
          <a:r>
            <a:rPr lang="ru-RU" sz="2000" b="1" dirty="0" smtClean="0">
              <a:effectLst/>
              <a:latin typeface="Bookman Old Style" pitchFamily="18" charset="0"/>
            </a:rPr>
            <a:t> </a:t>
          </a:r>
          <a:endParaRPr lang="ru-RU" sz="2000" b="1" dirty="0">
            <a:effectLst/>
            <a:latin typeface="Bookman Old Style" pitchFamily="18" charset="0"/>
          </a:endParaRPr>
        </a:p>
      </dgm:t>
    </dgm:pt>
    <dgm:pt modelId="{4BAD9DF0-6C94-448D-B7E1-5BB227D0F974}" type="parTrans" cxnId="{4FCA99CD-4160-4AD3-ACE0-22B5170D8194}">
      <dgm:prSet/>
      <dgm:spPr/>
      <dgm:t>
        <a:bodyPr/>
        <a:lstStyle/>
        <a:p>
          <a:endParaRPr lang="ru-RU"/>
        </a:p>
      </dgm:t>
    </dgm:pt>
    <dgm:pt modelId="{3862FD2B-01B8-4897-B17F-3C3DD6697CA9}" type="sibTrans" cxnId="{4FCA99CD-4160-4AD3-ACE0-22B5170D8194}">
      <dgm:prSet/>
      <dgm:spPr/>
      <dgm:t>
        <a:bodyPr/>
        <a:lstStyle/>
        <a:p>
          <a:endParaRPr lang="ru-RU"/>
        </a:p>
      </dgm:t>
    </dgm:pt>
    <dgm:pt modelId="{F8C01BC6-34AB-4576-A841-A5DDFE7C3105}">
      <dgm:prSet phldrT="[Текст]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2</a:t>
          </a:r>
          <a:endParaRPr lang="ru-RU" b="1" dirty="0">
            <a:solidFill>
              <a:schemeClr val="bg1"/>
            </a:solidFill>
          </a:endParaRPr>
        </a:p>
      </dgm:t>
    </dgm:pt>
    <dgm:pt modelId="{6E34CDF5-0453-487A-A2BC-DA9A0DE67157}" type="parTrans" cxnId="{7E7D6A29-9DAC-4ABD-880D-0E052BA294F4}">
      <dgm:prSet/>
      <dgm:spPr/>
      <dgm:t>
        <a:bodyPr/>
        <a:lstStyle/>
        <a:p>
          <a:endParaRPr lang="ru-RU"/>
        </a:p>
      </dgm:t>
    </dgm:pt>
    <dgm:pt modelId="{8FC6F240-EF1A-4AEF-8CF4-7FC512CE5656}" type="sibTrans" cxnId="{7E7D6A29-9DAC-4ABD-880D-0E052BA294F4}">
      <dgm:prSet/>
      <dgm:spPr/>
      <dgm:t>
        <a:bodyPr/>
        <a:lstStyle/>
        <a:p>
          <a:endParaRPr lang="ru-RU"/>
        </a:p>
      </dgm:t>
    </dgm:pt>
    <dgm:pt modelId="{4652C8B2-2E8E-4F4E-BDC4-1EE5599BDE48}">
      <dgm:prSet phldrT="[Текст]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5</a:t>
          </a:r>
          <a:endParaRPr lang="ru-RU" b="1" dirty="0">
            <a:solidFill>
              <a:schemeClr val="bg1"/>
            </a:solidFill>
          </a:endParaRPr>
        </a:p>
      </dgm:t>
    </dgm:pt>
    <dgm:pt modelId="{22974694-4977-4ECE-8040-74E603BF99AF}" type="parTrans" cxnId="{05242B0E-40B6-4EBC-B225-392ECB0349FD}">
      <dgm:prSet/>
      <dgm:spPr/>
      <dgm:t>
        <a:bodyPr/>
        <a:lstStyle/>
        <a:p>
          <a:endParaRPr lang="ru-RU"/>
        </a:p>
      </dgm:t>
    </dgm:pt>
    <dgm:pt modelId="{8BA7D6DD-A87A-4DC6-9B65-EB7FBE5BA741}" type="sibTrans" cxnId="{05242B0E-40B6-4EBC-B225-392ECB0349FD}">
      <dgm:prSet/>
      <dgm:spPr/>
      <dgm:t>
        <a:bodyPr/>
        <a:lstStyle/>
        <a:p>
          <a:endParaRPr lang="ru-RU"/>
        </a:p>
      </dgm:t>
    </dgm:pt>
    <dgm:pt modelId="{1B0638CB-9C8E-4C1E-AF60-A6D99365C865}">
      <dgm:prSet phldrT="[Текст]"/>
      <dgm:sp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 r="-100000" b="-100000"/>
        </a:gra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3</a:t>
          </a:r>
          <a:endParaRPr lang="ru-RU" b="1" dirty="0">
            <a:solidFill>
              <a:schemeClr val="bg1"/>
            </a:solidFill>
          </a:endParaRPr>
        </a:p>
      </dgm:t>
    </dgm:pt>
    <dgm:pt modelId="{B96A0901-3891-418F-9F81-081A98AD1F2C}" type="parTrans" cxnId="{28C7E56E-6748-45C0-B570-6E527C57D5F8}">
      <dgm:prSet/>
      <dgm:spPr/>
      <dgm:t>
        <a:bodyPr/>
        <a:lstStyle/>
        <a:p>
          <a:endParaRPr lang="ru-RU"/>
        </a:p>
      </dgm:t>
    </dgm:pt>
    <dgm:pt modelId="{8FC138A3-2444-4A35-BAB3-8A227F95E46C}" type="sibTrans" cxnId="{28C7E56E-6748-45C0-B570-6E527C57D5F8}">
      <dgm:prSet/>
      <dgm:spPr/>
      <dgm:t>
        <a:bodyPr/>
        <a:lstStyle/>
        <a:p>
          <a:endParaRPr lang="ru-RU"/>
        </a:p>
      </dgm:t>
    </dgm:pt>
    <dgm:pt modelId="{08E16130-B4FA-43CA-9A2F-DE34224FBD43}">
      <dgm:prSet phldrT="[Текст]"/>
      <dgm:sp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4</a:t>
          </a:r>
          <a:endParaRPr lang="ru-RU" b="1" dirty="0">
            <a:solidFill>
              <a:schemeClr val="bg1"/>
            </a:solidFill>
          </a:endParaRPr>
        </a:p>
      </dgm:t>
    </dgm:pt>
    <dgm:pt modelId="{7A044688-E9DC-442E-B0D1-C6CBD0F04BA0}" type="parTrans" cxnId="{F717CDDA-7808-450D-B466-1AE4352D5F93}">
      <dgm:prSet/>
      <dgm:spPr/>
      <dgm:t>
        <a:bodyPr/>
        <a:lstStyle/>
        <a:p>
          <a:endParaRPr lang="ru-RU"/>
        </a:p>
      </dgm:t>
    </dgm:pt>
    <dgm:pt modelId="{BE07CB39-EF9D-4947-8AAC-EAF70BA2D917}" type="sibTrans" cxnId="{F717CDDA-7808-450D-B466-1AE4352D5F93}">
      <dgm:prSet/>
      <dgm:spPr/>
      <dgm:t>
        <a:bodyPr/>
        <a:lstStyle/>
        <a:p>
          <a:endParaRPr lang="ru-RU"/>
        </a:p>
      </dgm:t>
    </dgm:pt>
    <dgm:pt modelId="{88EB7946-8562-4A20-835D-784D53FA2240}">
      <dgm:prSet phldrT="[Текст]"/>
      <dgm:sp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 r="-100000" b="-100000"/>
        </a:gra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6</a:t>
          </a:r>
          <a:endParaRPr lang="ru-RU" b="1" dirty="0">
            <a:solidFill>
              <a:schemeClr val="bg1"/>
            </a:solidFill>
          </a:endParaRPr>
        </a:p>
      </dgm:t>
    </dgm:pt>
    <dgm:pt modelId="{B3FF05AC-A372-4224-8931-C88AF06C3E03}" type="parTrans" cxnId="{6EB5374F-2487-4C01-B0F8-96E0908603F0}">
      <dgm:prSet/>
      <dgm:spPr/>
      <dgm:t>
        <a:bodyPr/>
        <a:lstStyle/>
        <a:p>
          <a:endParaRPr lang="ru-RU"/>
        </a:p>
      </dgm:t>
    </dgm:pt>
    <dgm:pt modelId="{01221E1C-DDF8-425C-A349-5C715E3832B9}" type="sibTrans" cxnId="{6EB5374F-2487-4C01-B0F8-96E0908603F0}">
      <dgm:prSet/>
      <dgm:spPr/>
      <dgm:t>
        <a:bodyPr/>
        <a:lstStyle/>
        <a:p>
          <a:endParaRPr lang="ru-RU"/>
        </a:p>
      </dgm:t>
    </dgm:pt>
    <dgm:pt modelId="{D8608C21-26EA-45FB-B085-E8028446123B}">
      <dgm:prSet custT="1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</dgm:spPr>
      <dgm:t>
        <a:bodyPr/>
        <a:lstStyle/>
        <a:p>
          <a:r>
            <a:rPr lang="ru-RU" sz="2000" b="1" i="1" dirty="0" smtClean="0">
              <a:latin typeface="Bookman Old Style" pitchFamily="18" charset="0"/>
            </a:rPr>
            <a:t>Закон взаимообусловленности обучения, воспитания и деятельности учащихся.</a:t>
          </a:r>
          <a:endParaRPr lang="ru-RU" sz="2000" b="1" dirty="0">
            <a:latin typeface="Bookman Old Style" pitchFamily="18" charset="0"/>
          </a:endParaRPr>
        </a:p>
      </dgm:t>
    </dgm:pt>
    <dgm:pt modelId="{59602C6A-8A79-4649-8D25-0FA21BA5F79C}" type="parTrans" cxnId="{6D5B61BE-A14E-4316-9833-E9602C7FCD37}">
      <dgm:prSet/>
      <dgm:spPr/>
      <dgm:t>
        <a:bodyPr/>
        <a:lstStyle/>
        <a:p>
          <a:endParaRPr lang="ru-RU"/>
        </a:p>
      </dgm:t>
    </dgm:pt>
    <dgm:pt modelId="{8A3D5E46-A80D-4893-B4AE-981B7DE192C7}" type="sibTrans" cxnId="{6D5B61BE-A14E-4316-9833-E9602C7FCD37}">
      <dgm:prSet/>
      <dgm:spPr/>
      <dgm:t>
        <a:bodyPr/>
        <a:lstStyle/>
        <a:p>
          <a:endParaRPr lang="ru-RU"/>
        </a:p>
      </dgm:t>
    </dgm:pt>
    <dgm:pt modelId="{9A1708E6-F29B-4724-830D-B3A5AAC1473D}">
      <dgm:prSet custT="1"/>
      <dgm:sp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</dgm:spPr>
      <dgm:t>
        <a:bodyPr/>
        <a:lstStyle/>
        <a:p>
          <a:r>
            <a:rPr lang="ru-RU" sz="2000" b="1" i="1" dirty="0" smtClean="0">
              <a:latin typeface="Bookman Old Style" pitchFamily="18" charset="0"/>
            </a:rPr>
            <a:t>Закон целостности и единства педагогического процесса.</a:t>
          </a:r>
          <a:endParaRPr lang="ru-RU" sz="2000" b="1" dirty="0">
            <a:latin typeface="Bookman Old Style" pitchFamily="18" charset="0"/>
          </a:endParaRPr>
        </a:p>
      </dgm:t>
    </dgm:pt>
    <dgm:pt modelId="{E44268E0-787C-48BA-9FF3-EB11778BEA33}" type="parTrans" cxnId="{BD577D59-014D-4C22-A5F0-0C220495BA08}">
      <dgm:prSet/>
      <dgm:spPr/>
      <dgm:t>
        <a:bodyPr/>
        <a:lstStyle/>
        <a:p>
          <a:endParaRPr lang="ru-RU"/>
        </a:p>
      </dgm:t>
    </dgm:pt>
    <dgm:pt modelId="{C6D5E835-4161-4F6D-A0B9-2DCA23C4E16A}" type="sibTrans" cxnId="{BD577D59-014D-4C22-A5F0-0C220495BA08}">
      <dgm:prSet/>
      <dgm:spPr/>
      <dgm:t>
        <a:bodyPr/>
        <a:lstStyle/>
        <a:p>
          <a:endParaRPr lang="ru-RU"/>
        </a:p>
      </dgm:t>
    </dgm:pt>
    <dgm:pt modelId="{302A983E-BBA7-4974-983B-85DF4066285A}">
      <dgm:prSet custT="1"/>
      <dgm:sp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</dgm:spPr>
      <dgm:t>
        <a:bodyPr/>
        <a:lstStyle/>
        <a:p>
          <a:r>
            <a:rPr lang="ru-RU" sz="2000" b="1" i="1" dirty="0" smtClean="0">
              <a:latin typeface="Bookman Old Style" pitchFamily="18" charset="0"/>
            </a:rPr>
            <a:t>Закон единства и взаимосвязи теории и практики.</a:t>
          </a:r>
          <a:endParaRPr lang="ru-RU" sz="2000" b="1" dirty="0">
            <a:latin typeface="Bookman Old Style" pitchFamily="18" charset="0"/>
          </a:endParaRPr>
        </a:p>
      </dgm:t>
    </dgm:pt>
    <dgm:pt modelId="{6C9C9F11-16D8-42A2-84DC-131637ECD81A}" type="parTrans" cxnId="{7FD46924-E7EF-4C14-A10D-617AD94690D7}">
      <dgm:prSet/>
      <dgm:spPr/>
      <dgm:t>
        <a:bodyPr/>
        <a:lstStyle/>
        <a:p>
          <a:endParaRPr lang="ru-RU"/>
        </a:p>
      </dgm:t>
    </dgm:pt>
    <dgm:pt modelId="{9E235060-A89F-49DE-89F9-BC7C4B4ACE66}" type="sibTrans" cxnId="{7FD46924-E7EF-4C14-A10D-617AD94690D7}">
      <dgm:prSet/>
      <dgm:spPr/>
      <dgm:t>
        <a:bodyPr/>
        <a:lstStyle/>
        <a:p>
          <a:endParaRPr lang="ru-RU"/>
        </a:p>
      </dgm:t>
    </dgm:pt>
    <dgm:pt modelId="{0E6D93CB-4CB7-493E-B2A2-592A8EC100EC}">
      <dgm:prSet custT="1"/>
      <dgm:sp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</dgm:spPr>
      <dgm:t>
        <a:bodyPr/>
        <a:lstStyle/>
        <a:p>
          <a:r>
            <a:rPr lang="ru-RU" sz="2000" b="1" i="1" dirty="0" smtClean="0">
              <a:latin typeface="Bookman Old Style" pitchFamily="18" charset="0"/>
            </a:rPr>
            <a:t>Закономерность динамики педагогического процесса.</a:t>
          </a:r>
          <a:r>
            <a:rPr lang="ru-RU" sz="2000" b="1" dirty="0" smtClean="0">
              <a:latin typeface="Bookman Old Style" pitchFamily="18" charset="0"/>
            </a:rPr>
            <a:t> </a:t>
          </a:r>
          <a:endParaRPr lang="ru-RU" sz="2000" b="1" dirty="0">
            <a:latin typeface="Bookman Old Style" pitchFamily="18" charset="0"/>
          </a:endParaRPr>
        </a:p>
      </dgm:t>
    </dgm:pt>
    <dgm:pt modelId="{93215019-DBD8-4854-87D6-61D9EC30158C}" type="parTrans" cxnId="{101F6511-9530-4E0D-9AAA-1646CA090A0E}">
      <dgm:prSet/>
      <dgm:spPr/>
      <dgm:t>
        <a:bodyPr/>
        <a:lstStyle/>
        <a:p>
          <a:endParaRPr lang="ru-RU"/>
        </a:p>
      </dgm:t>
    </dgm:pt>
    <dgm:pt modelId="{674998F7-A483-4AD2-9204-BA3D72FCEB29}" type="sibTrans" cxnId="{101F6511-9530-4E0D-9AAA-1646CA090A0E}">
      <dgm:prSet/>
      <dgm:spPr/>
      <dgm:t>
        <a:bodyPr/>
        <a:lstStyle/>
        <a:p>
          <a:endParaRPr lang="ru-RU"/>
        </a:p>
      </dgm:t>
    </dgm:pt>
    <dgm:pt modelId="{D6994028-5561-429F-8C76-35FFCAE50AB1}">
      <dgm:prSet custT="1"/>
      <dgm:sp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</dgm:spPr>
      <dgm:t>
        <a:bodyPr/>
        <a:lstStyle/>
        <a:p>
          <a:r>
            <a:rPr lang="ru-RU" sz="2000" b="1" i="1" dirty="0" smtClean="0">
              <a:latin typeface="Bookman Old Style" pitchFamily="18" charset="0"/>
            </a:rPr>
            <a:t>Закономерность развития личности в педагогическом процессе.</a:t>
          </a:r>
          <a:r>
            <a:rPr lang="ru-RU" sz="2000" b="1" dirty="0" smtClean="0">
              <a:latin typeface="Bookman Old Style" pitchFamily="18" charset="0"/>
            </a:rPr>
            <a:t> </a:t>
          </a:r>
          <a:endParaRPr lang="ru-RU" sz="2000" b="1" dirty="0">
            <a:latin typeface="Bookman Old Style" pitchFamily="18" charset="0"/>
          </a:endParaRPr>
        </a:p>
      </dgm:t>
    </dgm:pt>
    <dgm:pt modelId="{FD91EB70-6C9C-4588-BDBD-A0E420DAF76B}" type="parTrans" cxnId="{E0324F20-ED67-4CEC-B6AD-9E358755C04C}">
      <dgm:prSet/>
      <dgm:spPr/>
      <dgm:t>
        <a:bodyPr/>
        <a:lstStyle/>
        <a:p>
          <a:endParaRPr lang="ru-RU"/>
        </a:p>
      </dgm:t>
    </dgm:pt>
    <dgm:pt modelId="{9595E65F-0D1A-4C93-9021-0413591FC9F9}" type="sibTrans" cxnId="{E0324F20-ED67-4CEC-B6AD-9E358755C04C}">
      <dgm:prSet/>
      <dgm:spPr/>
      <dgm:t>
        <a:bodyPr/>
        <a:lstStyle/>
        <a:p>
          <a:endParaRPr lang="ru-RU"/>
        </a:p>
      </dgm:t>
    </dgm:pt>
    <dgm:pt modelId="{5C333CFC-2210-4C77-AB61-8889BB51088B}" type="pres">
      <dgm:prSet presAssocID="{75B79A83-7AC8-448A-B491-1977DC044B9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73A4581-0B22-4923-9F5D-6882D289A5B9}" type="pres">
      <dgm:prSet presAssocID="{D2DBEDA4-0196-44B9-B353-4F33515EB5FC}" presName="linNode" presStyleCnt="0"/>
      <dgm:spPr/>
    </dgm:pt>
    <dgm:pt modelId="{7D29C4B7-9047-4A94-B1F7-AD263692F465}" type="pres">
      <dgm:prSet presAssocID="{D2DBEDA4-0196-44B9-B353-4F33515EB5FC}" presName="parentShp" presStyleLbl="node1" presStyleIdx="0" presStyleCnt="6" custScaleX="31878" custScaleY="23565" custLinFactNeighborX="-4375" custLinFactNeighborY="-7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F34426-D90B-4D9B-A153-A7ADE70B4EC4}" type="pres">
      <dgm:prSet presAssocID="{D2DBEDA4-0196-44B9-B353-4F33515EB5FC}" presName="childShp" presStyleLbl="bgAccFollowNode1" presStyleIdx="0" presStyleCnt="6" custScaleX="143750" custScaleY="385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34D36E-2F72-4E9C-BC0E-C17E82E00152}" type="pres">
      <dgm:prSet presAssocID="{762A0D18-AF2F-436C-A0DD-0444651DFDE0}" presName="spacing" presStyleCnt="0"/>
      <dgm:spPr/>
    </dgm:pt>
    <dgm:pt modelId="{125EADF3-B34E-417E-9382-4418E079B863}" type="pres">
      <dgm:prSet presAssocID="{F8C01BC6-34AB-4576-A841-A5DDFE7C3105}" presName="linNode" presStyleCnt="0"/>
      <dgm:spPr/>
    </dgm:pt>
    <dgm:pt modelId="{E0F3946D-20C2-4719-AEC7-0129584C2F6F}" type="pres">
      <dgm:prSet presAssocID="{F8C01BC6-34AB-4576-A841-A5DDFE7C3105}" presName="parentShp" presStyleLbl="node1" presStyleIdx="1" presStyleCnt="6" custScaleX="31878" custScaleY="22767" custLinFactNeighborX="-5833" custLinFactNeighborY="5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08A0EC-94E1-406C-869F-FA312166822E}" type="pres">
      <dgm:prSet presAssocID="{F8C01BC6-34AB-4576-A841-A5DDFE7C3105}" presName="childShp" presStyleLbl="bgAccFollowNode1" presStyleIdx="1" presStyleCnt="6" custScaleX="143750" custScaleY="369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B8FC46-B167-41CE-87F9-0243151C4B1E}" type="pres">
      <dgm:prSet presAssocID="{8FC6F240-EF1A-4AEF-8CF4-7FC512CE5656}" presName="spacing" presStyleCnt="0"/>
      <dgm:spPr/>
    </dgm:pt>
    <dgm:pt modelId="{33126321-4EC5-4C04-BEE6-2F03ABD2FFE1}" type="pres">
      <dgm:prSet presAssocID="{1B0638CB-9C8E-4C1E-AF60-A6D99365C865}" presName="linNode" presStyleCnt="0"/>
      <dgm:spPr/>
    </dgm:pt>
    <dgm:pt modelId="{CFD1F432-F52A-4F41-8092-77F3576A3858}" type="pres">
      <dgm:prSet presAssocID="{1B0638CB-9C8E-4C1E-AF60-A6D99365C865}" presName="parentShp" presStyleLbl="node1" presStyleIdx="2" presStyleCnt="6" custScaleX="31877" custScaleY="25089" custLinFactNeighborX="-6456" custLinFactNeighborY="-14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B590A1-9783-475C-BA08-BD5A9A13F10B}" type="pres">
      <dgm:prSet presAssocID="{1B0638CB-9C8E-4C1E-AF60-A6D99365C865}" presName="childShp" presStyleLbl="bgAccFollowNode1" presStyleIdx="2" presStyleCnt="6" custScaleX="143750" custScaleY="337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47B6C7-D07E-49C0-8D0A-E0C8C705BECB}" type="pres">
      <dgm:prSet presAssocID="{8FC138A3-2444-4A35-BAB3-8A227F95E46C}" presName="spacing" presStyleCnt="0"/>
      <dgm:spPr/>
    </dgm:pt>
    <dgm:pt modelId="{7654B99C-0461-4508-8187-EE4806F61035}" type="pres">
      <dgm:prSet presAssocID="{08E16130-B4FA-43CA-9A2F-DE34224FBD43}" presName="linNode" presStyleCnt="0"/>
      <dgm:spPr/>
    </dgm:pt>
    <dgm:pt modelId="{75ACEBB5-C38D-468A-A6D0-2C7E3D9635F3}" type="pres">
      <dgm:prSet presAssocID="{08E16130-B4FA-43CA-9A2F-DE34224FBD43}" presName="parentShp" presStyleLbl="node1" presStyleIdx="3" presStyleCnt="6" custScaleX="33748" custScaleY="27186" custLinFactNeighborX="-20416" custLinFactNeighborY="-3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DD7A4B-1BA9-4DEF-BA34-D50876F01ADE}" type="pres">
      <dgm:prSet presAssocID="{08E16130-B4FA-43CA-9A2F-DE34224FBD43}" presName="childShp" presStyleLbl="bgAccFollowNode1" presStyleIdx="3" presStyleCnt="6" custScaleX="141564" custScaleY="377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890DD1-FA78-42F4-8335-B46D2D4C9CE2}" type="pres">
      <dgm:prSet presAssocID="{BE07CB39-EF9D-4947-8AAC-EAF70BA2D917}" presName="spacing" presStyleCnt="0"/>
      <dgm:spPr/>
    </dgm:pt>
    <dgm:pt modelId="{655FFFE7-7418-42D4-8FFC-4F00A4E5A9D9}" type="pres">
      <dgm:prSet presAssocID="{4652C8B2-2E8E-4F4E-BDC4-1EE5599BDE48}" presName="linNode" presStyleCnt="0"/>
      <dgm:spPr/>
    </dgm:pt>
    <dgm:pt modelId="{058EDE95-9A42-4180-B8A6-26A1EA2F06FC}" type="pres">
      <dgm:prSet presAssocID="{4652C8B2-2E8E-4F4E-BDC4-1EE5599BDE48}" presName="parentShp" presStyleLbl="node1" presStyleIdx="4" presStyleCnt="6" custScaleX="31876" custScaleY="31476" custLinFactNeighborX="-833" custLinFactNeighborY="-5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E64403-29D7-4805-BFB8-0950451BC07F}" type="pres">
      <dgm:prSet presAssocID="{4652C8B2-2E8E-4F4E-BDC4-1EE5599BDE48}" presName="childShp" presStyleLbl="bgAccFollowNode1" presStyleIdx="4" presStyleCnt="6" custScaleX="143749" custScaleY="351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60642E-2D80-4CA6-86C1-661F01CBA550}" type="pres">
      <dgm:prSet presAssocID="{8BA7D6DD-A87A-4DC6-9B65-EB7FBE5BA741}" presName="spacing" presStyleCnt="0"/>
      <dgm:spPr/>
    </dgm:pt>
    <dgm:pt modelId="{6F944965-9B63-4D1C-B2BE-4DB35A54015A}" type="pres">
      <dgm:prSet presAssocID="{88EB7946-8562-4A20-835D-784D53FA2240}" presName="linNode" presStyleCnt="0"/>
      <dgm:spPr/>
    </dgm:pt>
    <dgm:pt modelId="{D6C7F3CB-2AC0-444B-AAE2-C7D9C77F1427}" type="pres">
      <dgm:prSet presAssocID="{88EB7946-8562-4A20-835D-784D53FA2240}" presName="parentShp" presStyleLbl="node1" presStyleIdx="5" presStyleCnt="6" custScaleX="31876" custScaleY="32924" custLinFactNeighborX="-2917" custLinFactNeighborY="-19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A89F1A-7603-4436-87B5-A47F7CA05E08}" type="pres">
      <dgm:prSet presAssocID="{88EB7946-8562-4A20-835D-784D53FA2240}" presName="childShp" presStyleLbl="bgAccFollowNode1" presStyleIdx="5" presStyleCnt="6" custScaleX="144673" custScaleY="42440" custLinFactNeighborX="2188" custLinFactNeighborY="-10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361F1E-E10C-4E8A-BA6F-073EF96989B8}" type="presOf" srcId="{F8C01BC6-34AB-4576-A841-A5DDFE7C3105}" destId="{E0F3946D-20C2-4719-AEC7-0129584C2F6F}" srcOrd="0" destOrd="0" presId="urn:microsoft.com/office/officeart/2005/8/layout/vList6"/>
    <dgm:cxn modelId="{101F6511-9530-4E0D-9AAA-1646CA090A0E}" srcId="{4652C8B2-2E8E-4F4E-BDC4-1EE5599BDE48}" destId="{0E6D93CB-4CB7-493E-B2A2-592A8EC100EC}" srcOrd="0" destOrd="0" parTransId="{93215019-DBD8-4854-87D6-61D9EC30158C}" sibTransId="{674998F7-A483-4AD2-9204-BA3D72FCEB29}"/>
    <dgm:cxn modelId="{E0324F20-ED67-4CEC-B6AD-9E358755C04C}" srcId="{88EB7946-8562-4A20-835D-784D53FA2240}" destId="{D6994028-5561-429F-8C76-35FFCAE50AB1}" srcOrd="0" destOrd="0" parTransId="{FD91EB70-6C9C-4588-BDBD-A0E420DAF76B}" sibTransId="{9595E65F-0D1A-4C93-9021-0413591FC9F9}"/>
    <dgm:cxn modelId="{65742A24-39AE-46CB-B5CF-CF54509C4294}" type="presOf" srcId="{88EB7946-8562-4A20-835D-784D53FA2240}" destId="{D6C7F3CB-2AC0-444B-AAE2-C7D9C77F1427}" srcOrd="0" destOrd="0" presId="urn:microsoft.com/office/officeart/2005/8/layout/vList6"/>
    <dgm:cxn modelId="{41C85F27-4EAC-463A-A053-D7B780A31E37}" type="presOf" srcId="{302A983E-BBA7-4974-983B-85DF4066285A}" destId="{9CDD7A4B-1BA9-4DEF-BA34-D50876F01ADE}" srcOrd="0" destOrd="0" presId="urn:microsoft.com/office/officeart/2005/8/layout/vList6"/>
    <dgm:cxn modelId="{92350566-4DD9-4DC8-96AF-341C4E26DDAD}" type="presOf" srcId="{D6994028-5561-429F-8C76-35FFCAE50AB1}" destId="{81A89F1A-7603-4436-87B5-A47F7CA05E08}" srcOrd="0" destOrd="0" presId="urn:microsoft.com/office/officeart/2005/8/layout/vList6"/>
    <dgm:cxn modelId="{6EB5374F-2487-4C01-B0F8-96E0908603F0}" srcId="{75B79A83-7AC8-448A-B491-1977DC044B9F}" destId="{88EB7946-8562-4A20-835D-784D53FA2240}" srcOrd="5" destOrd="0" parTransId="{B3FF05AC-A372-4224-8931-C88AF06C3E03}" sibTransId="{01221E1C-DDF8-425C-A349-5C715E3832B9}"/>
    <dgm:cxn modelId="{28C7E56E-6748-45C0-B570-6E527C57D5F8}" srcId="{75B79A83-7AC8-448A-B491-1977DC044B9F}" destId="{1B0638CB-9C8E-4C1E-AF60-A6D99365C865}" srcOrd="2" destOrd="0" parTransId="{B96A0901-3891-418F-9F81-081A98AD1F2C}" sibTransId="{8FC138A3-2444-4A35-BAB3-8A227F95E46C}"/>
    <dgm:cxn modelId="{B49B5EAC-8C22-4030-A872-BAE4869FA521}" type="presOf" srcId="{D2DBEDA4-0196-44B9-B353-4F33515EB5FC}" destId="{7D29C4B7-9047-4A94-B1F7-AD263692F465}" srcOrd="0" destOrd="0" presId="urn:microsoft.com/office/officeart/2005/8/layout/vList6"/>
    <dgm:cxn modelId="{FECD1CC9-3775-435A-9750-07C24C623886}" type="presOf" srcId="{9A1708E6-F29B-4724-830D-B3A5AAC1473D}" destId="{67B590A1-9783-475C-BA08-BD5A9A13F10B}" srcOrd="0" destOrd="0" presId="urn:microsoft.com/office/officeart/2005/8/layout/vList6"/>
    <dgm:cxn modelId="{55E67717-00E1-4F69-AA27-4EA6957C0394}" type="presOf" srcId="{75B79A83-7AC8-448A-B491-1977DC044B9F}" destId="{5C333CFC-2210-4C77-AB61-8889BB51088B}" srcOrd="0" destOrd="0" presId="urn:microsoft.com/office/officeart/2005/8/layout/vList6"/>
    <dgm:cxn modelId="{212CF7E6-AAF5-4ACF-A71C-FC2F5121FB31}" type="presOf" srcId="{D8608C21-26EA-45FB-B085-E8028446123B}" destId="{D308A0EC-94E1-406C-869F-FA312166822E}" srcOrd="0" destOrd="0" presId="urn:microsoft.com/office/officeart/2005/8/layout/vList6"/>
    <dgm:cxn modelId="{49853F0B-10C8-405E-92A1-254690D7D298}" srcId="{75B79A83-7AC8-448A-B491-1977DC044B9F}" destId="{D2DBEDA4-0196-44B9-B353-4F33515EB5FC}" srcOrd="0" destOrd="0" parTransId="{4881EE47-1C95-43A2-ADA7-3402165227A5}" sibTransId="{762A0D18-AF2F-436C-A0DD-0444651DFDE0}"/>
    <dgm:cxn modelId="{7EE3233D-F431-48A1-8817-A48011FBDA95}" type="presOf" srcId="{08E16130-B4FA-43CA-9A2F-DE34224FBD43}" destId="{75ACEBB5-C38D-468A-A6D0-2C7E3D9635F3}" srcOrd="0" destOrd="0" presId="urn:microsoft.com/office/officeart/2005/8/layout/vList6"/>
    <dgm:cxn modelId="{A2B1E399-4421-4477-9AEC-F61EF6458F24}" type="presOf" srcId="{0E6D93CB-4CB7-493E-B2A2-592A8EC100EC}" destId="{04E64403-29D7-4805-BFB8-0950451BC07F}" srcOrd="0" destOrd="0" presId="urn:microsoft.com/office/officeart/2005/8/layout/vList6"/>
    <dgm:cxn modelId="{F717CDDA-7808-450D-B466-1AE4352D5F93}" srcId="{75B79A83-7AC8-448A-B491-1977DC044B9F}" destId="{08E16130-B4FA-43CA-9A2F-DE34224FBD43}" srcOrd="3" destOrd="0" parTransId="{7A044688-E9DC-442E-B0D1-C6CBD0F04BA0}" sibTransId="{BE07CB39-EF9D-4947-8AAC-EAF70BA2D917}"/>
    <dgm:cxn modelId="{4FCA99CD-4160-4AD3-ACE0-22B5170D8194}" srcId="{D2DBEDA4-0196-44B9-B353-4F33515EB5FC}" destId="{4437B79F-E5F9-4EF4-A6B9-797323DA9122}" srcOrd="0" destOrd="0" parTransId="{4BAD9DF0-6C94-448D-B7E1-5BB227D0F974}" sibTransId="{3862FD2B-01B8-4897-B17F-3C3DD6697CA9}"/>
    <dgm:cxn modelId="{BB52B46C-BBF0-4AAA-941F-7731FE7E37DA}" type="presOf" srcId="{1B0638CB-9C8E-4C1E-AF60-A6D99365C865}" destId="{CFD1F432-F52A-4F41-8092-77F3576A3858}" srcOrd="0" destOrd="0" presId="urn:microsoft.com/office/officeart/2005/8/layout/vList6"/>
    <dgm:cxn modelId="{6D5B61BE-A14E-4316-9833-E9602C7FCD37}" srcId="{F8C01BC6-34AB-4576-A841-A5DDFE7C3105}" destId="{D8608C21-26EA-45FB-B085-E8028446123B}" srcOrd="0" destOrd="0" parTransId="{59602C6A-8A79-4649-8D25-0FA21BA5F79C}" sibTransId="{8A3D5E46-A80D-4893-B4AE-981B7DE192C7}"/>
    <dgm:cxn modelId="{DDD7B3FF-BBB9-4049-BB43-CF37BEDDAD6F}" type="presOf" srcId="{4437B79F-E5F9-4EF4-A6B9-797323DA9122}" destId="{DCF34426-D90B-4D9B-A153-A7ADE70B4EC4}" srcOrd="0" destOrd="0" presId="urn:microsoft.com/office/officeart/2005/8/layout/vList6"/>
    <dgm:cxn modelId="{7FD46924-E7EF-4C14-A10D-617AD94690D7}" srcId="{08E16130-B4FA-43CA-9A2F-DE34224FBD43}" destId="{302A983E-BBA7-4974-983B-85DF4066285A}" srcOrd="0" destOrd="0" parTransId="{6C9C9F11-16D8-42A2-84DC-131637ECD81A}" sibTransId="{9E235060-A89F-49DE-89F9-BC7C4B4ACE66}"/>
    <dgm:cxn modelId="{7E7D6A29-9DAC-4ABD-880D-0E052BA294F4}" srcId="{75B79A83-7AC8-448A-B491-1977DC044B9F}" destId="{F8C01BC6-34AB-4576-A841-A5DDFE7C3105}" srcOrd="1" destOrd="0" parTransId="{6E34CDF5-0453-487A-A2BC-DA9A0DE67157}" sibTransId="{8FC6F240-EF1A-4AEF-8CF4-7FC512CE5656}"/>
    <dgm:cxn modelId="{996F74F8-4995-4396-9832-7D91FC0BDCD7}" type="presOf" srcId="{4652C8B2-2E8E-4F4E-BDC4-1EE5599BDE48}" destId="{058EDE95-9A42-4180-B8A6-26A1EA2F06FC}" srcOrd="0" destOrd="0" presId="urn:microsoft.com/office/officeart/2005/8/layout/vList6"/>
    <dgm:cxn modelId="{BD577D59-014D-4C22-A5F0-0C220495BA08}" srcId="{1B0638CB-9C8E-4C1E-AF60-A6D99365C865}" destId="{9A1708E6-F29B-4724-830D-B3A5AAC1473D}" srcOrd="0" destOrd="0" parTransId="{E44268E0-787C-48BA-9FF3-EB11778BEA33}" sibTransId="{C6D5E835-4161-4F6D-A0B9-2DCA23C4E16A}"/>
    <dgm:cxn modelId="{05242B0E-40B6-4EBC-B225-392ECB0349FD}" srcId="{75B79A83-7AC8-448A-B491-1977DC044B9F}" destId="{4652C8B2-2E8E-4F4E-BDC4-1EE5599BDE48}" srcOrd="4" destOrd="0" parTransId="{22974694-4977-4ECE-8040-74E603BF99AF}" sibTransId="{8BA7D6DD-A87A-4DC6-9B65-EB7FBE5BA741}"/>
    <dgm:cxn modelId="{7C548E05-9FCC-4173-A596-6B3BA0DC829E}" type="presParOf" srcId="{5C333CFC-2210-4C77-AB61-8889BB51088B}" destId="{A73A4581-0B22-4923-9F5D-6882D289A5B9}" srcOrd="0" destOrd="0" presId="urn:microsoft.com/office/officeart/2005/8/layout/vList6"/>
    <dgm:cxn modelId="{DC441D97-C46D-467B-8C42-3B13960121B3}" type="presParOf" srcId="{A73A4581-0B22-4923-9F5D-6882D289A5B9}" destId="{7D29C4B7-9047-4A94-B1F7-AD263692F465}" srcOrd="0" destOrd="0" presId="urn:microsoft.com/office/officeart/2005/8/layout/vList6"/>
    <dgm:cxn modelId="{45194C7E-94DD-4ECD-86F5-C5A5AD7B4D80}" type="presParOf" srcId="{A73A4581-0B22-4923-9F5D-6882D289A5B9}" destId="{DCF34426-D90B-4D9B-A153-A7ADE70B4EC4}" srcOrd="1" destOrd="0" presId="urn:microsoft.com/office/officeart/2005/8/layout/vList6"/>
    <dgm:cxn modelId="{55278F58-7CBB-41A8-B6A9-25C0AC485A53}" type="presParOf" srcId="{5C333CFC-2210-4C77-AB61-8889BB51088B}" destId="{0234D36E-2F72-4E9C-BC0E-C17E82E00152}" srcOrd="1" destOrd="0" presId="urn:microsoft.com/office/officeart/2005/8/layout/vList6"/>
    <dgm:cxn modelId="{9D3E3738-6D77-4774-BE2E-A8141957B4BA}" type="presParOf" srcId="{5C333CFC-2210-4C77-AB61-8889BB51088B}" destId="{125EADF3-B34E-417E-9382-4418E079B863}" srcOrd="2" destOrd="0" presId="urn:microsoft.com/office/officeart/2005/8/layout/vList6"/>
    <dgm:cxn modelId="{1AAC7123-AE10-4A46-8BAB-045BDB2A6FC8}" type="presParOf" srcId="{125EADF3-B34E-417E-9382-4418E079B863}" destId="{E0F3946D-20C2-4719-AEC7-0129584C2F6F}" srcOrd="0" destOrd="0" presId="urn:microsoft.com/office/officeart/2005/8/layout/vList6"/>
    <dgm:cxn modelId="{B4D79048-E677-43A7-B92E-39CCDA275DCC}" type="presParOf" srcId="{125EADF3-B34E-417E-9382-4418E079B863}" destId="{D308A0EC-94E1-406C-869F-FA312166822E}" srcOrd="1" destOrd="0" presId="urn:microsoft.com/office/officeart/2005/8/layout/vList6"/>
    <dgm:cxn modelId="{491431D5-1B5D-499D-9583-DAE700546D41}" type="presParOf" srcId="{5C333CFC-2210-4C77-AB61-8889BB51088B}" destId="{52B8FC46-B167-41CE-87F9-0243151C4B1E}" srcOrd="3" destOrd="0" presId="urn:microsoft.com/office/officeart/2005/8/layout/vList6"/>
    <dgm:cxn modelId="{C827BD1E-C13E-4DD5-91E7-33DADF936E2D}" type="presParOf" srcId="{5C333CFC-2210-4C77-AB61-8889BB51088B}" destId="{33126321-4EC5-4C04-BEE6-2F03ABD2FFE1}" srcOrd="4" destOrd="0" presId="urn:microsoft.com/office/officeart/2005/8/layout/vList6"/>
    <dgm:cxn modelId="{884F054D-C301-4D77-9750-EA76756C31B7}" type="presParOf" srcId="{33126321-4EC5-4C04-BEE6-2F03ABD2FFE1}" destId="{CFD1F432-F52A-4F41-8092-77F3576A3858}" srcOrd="0" destOrd="0" presId="urn:microsoft.com/office/officeart/2005/8/layout/vList6"/>
    <dgm:cxn modelId="{8792FF0B-251B-41A7-9D11-A8684D46B3FD}" type="presParOf" srcId="{33126321-4EC5-4C04-BEE6-2F03ABD2FFE1}" destId="{67B590A1-9783-475C-BA08-BD5A9A13F10B}" srcOrd="1" destOrd="0" presId="urn:microsoft.com/office/officeart/2005/8/layout/vList6"/>
    <dgm:cxn modelId="{A7F98740-0977-4C8A-BD6F-E8D2E8CEE21A}" type="presParOf" srcId="{5C333CFC-2210-4C77-AB61-8889BB51088B}" destId="{F847B6C7-D07E-49C0-8D0A-E0C8C705BECB}" srcOrd="5" destOrd="0" presId="urn:microsoft.com/office/officeart/2005/8/layout/vList6"/>
    <dgm:cxn modelId="{559BBEF0-C526-4521-9E94-0C713346B315}" type="presParOf" srcId="{5C333CFC-2210-4C77-AB61-8889BB51088B}" destId="{7654B99C-0461-4508-8187-EE4806F61035}" srcOrd="6" destOrd="0" presId="urn:microsoft.com/office/officeart/2005/8/layout/vList6"/>
    <dgm:cxn modelId="{6EA9B58F-4ABF-433A-9A86-E8087615A2CF}" type="presParOf" srcId="{7654B99C-0461-4508-8187-EE4806F61035}" destId="{75ACEBB5-C38D-468A-A6D0-2C7E3D9635F3}" srcOrd="0" destOrd="0" presId="urn:microsoft.com/office/officeart/2005/8/layout/vList6"/>
    <dgm:cxn modelId="{2EC0C348-0020-446D-8926-1DB45951672A}" type="presParOf" srcId="{7654B99C-0461-4508-8187-EE4806F61035}" destId="{9CDD7A4B-1BA9-4DEF-BA34-D50876F01ADE}" srcOrd="1" destOrd="0" presId="urn:microsoft.com/office/officeart/2005/8/layout/vList6"/>
    <dgm:cxn modelId="{8E578C3E-0E2E-4CDC-A55E-360CE7711C2E}" type="presParOf" srcId="{5C333CFC-2210-4C77-AB61-8889BB51088B}" destId="{21890DD1-FA78-42F4-8335-B46D2D4C9CE2}" srcOrd="7" destOrd="0" presId="urn:microsoft.com/office/officeart/2005/8/layout/vList6"/>
    <dgm:cxn modelId="{5FF87476-E129-479C-8EFE-845926054DDC}" type="presParOf" srcId="{5C333CFC-2210-4C77-AB61-8889BB51088B}" destId="{655FFFE7-7418-42D4-8FFC-4F00A4E5A9D9}" srcOrd="8" destOrd="0" presId="urn:microsoft.com/office/officeart/2005/8/layout/vList6"/>
    <dgm:cxn modelId="{19A5A9FA-D8CC-4F9A-A8E7-9047B8068EC4}" type="presParOf" srcId="{655FFFE7-7418-42D4-8FFC-4F00A4E5A9D9}" destId="{058EDE95-9A42-4180-B8A6-26A1EA2F06FC}" srcOrd="0" destOrd="0" presId="urn:microsoft.com/office/officeart/2005/8/layout/vList6"/>
    <dgm:cxn modelId="{0ABB8F63-0BC0-4C65-9150-31471A2DFF14}" type="presParOf" srcId="{655FFFE7-7418-42D4-8FFC-4F00A4E5A9D9}" destId="{04E64403-29D7-4805-BFB8-0950451BC07F}" srcOrd="1" destOrd="0" presId="urn:microsoft.com/office/officeart/2005/8/layout/vList6"/>
    <dgm:cxn modelId="{4C16EF2F-1C9A-4C0B-AE0E-D2F90B945C45}" type="presParOf" srcId="{5C333CFC-2210-4C77-AB61-8889BB51088B}" destId="{9B60642E-2D80-4CA6-86C1-661F01CBA550}" srcOrd="9" destOrd="0" presId="urn:microsoft.com/office/officeart/2005/8/layout/vList6"/>
    <dgm:cxn modelId="{BB4F0309-449A-4420-9FA7-30BBAD3606A8}" type="presParOf" srcId="{5C333CFC-2210-4C77-AB61-8889BB51088B}" destId="{6F944965-9B63-4D1C-B2BE-4DB35A54015A}" srcOrd="10" destOrd="0" presId="urn:microsoft.com/office/officeart/2005/8/layout/vList6"/>
    <dgm:cxn modelId="{786D3310-5713-4BA3-BB6B-885DCF8B5B90}" type="presParOf" srcId="{6F944965-9B63-4D1C-B2BE-4DB35A54015A}" destId="{D6C7F3CB-2AC0-444B-AAE2-C7D9C77F1427}" srcOrd="0" destOrd="0" presId="urn:microsoft.com/office/officeart/2005/8/layout/vList6"/>
    <dgm:cxn modelId="{0C655E2F-9B2D-4FBC-ABA6-33E2FA74C413}" type="presParOf" srcId="{6F944965-9B63-4D1C-B2BE-4DB35A54015A}" destId="{81A89F1A-7603-4436-87B5-A47F7CA05E08}" srcOrd="1" destOrd="0" presId="urn:microsoft.com/office/officeart/2005/8/layout/vList6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23915C3-4D88-47FF-B87F-301E25DB4746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D5AE00A-BD20-4607-A768-8E559BE89A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C334097-1504-4322-8E91-D552D4FEA33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26676-FD72-4E22-B05C-598744E34116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17606-505F-42E9-8C2C-657BF12007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09A5E-8762-4DF9-8E13-5AD6F6BEC9E4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32BC9-E2A4-44D8-BDE1-C8BEBFD16D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79464-7EE8-464B-8775-9316C30F795C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4CC2A-1A3E-4302-A929-23D761D5EF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EA04D-63AB-4015-97E6-1A54AD1EDC0F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14D52-43B6-4629-9A6E-D94C58F10B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F8616-886F-4587-8758-D22BA3AA4F94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0B72B-DF07-4BC5-9868-76DD1BF7D4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910F3-4627-474B-B218-F908E1B1B55E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B4BF2-69E4-4326-94FA-1B20CCA20C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BA384-E15F-4E4E-8F19-93CF6AAF5D4E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FA16B-2F3E-41B6-B94B-E4101E11F7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44B1C-5CA3-4E2F-99FB-C5AD12056CB9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51A94-1B1B-43C7-8DAF-6AE5EDBDE8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3A7DA-B413-4120-8EA2-06FF65A8200C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6C3D2-21D8-424C-806E-8AE4E0A280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B2657-5976-449F-AFD8-9C8A7F7B1240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62BA0-A7C2-4ABA-88B1-B5EB4B3393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CE04B-505A-48C9-9DD5-CF7F105DB7B2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849DD-1C99-489E-AB08-174FDEF96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4A03151-39BC-4D06-B3A9-B64DCC634814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80EE84-A5A3-41B1-951F-141E00C216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72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57166"/>
            <a:ext cx="8784976" cy="92869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endParaRPr lang="ru-RU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286000"/>
            <a:ext cx="8885238" cy="42640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800" b="1" cap="all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  <a:ea typeface="+mj-ea"/>
                <a:cs typeface="+mj-cs"/>
              </a:rPr>
              <a:t>ОБРАЗОВАНИЕ </a:t>
            </a:r>
            <a:br>
              <a:rPr lang="ru-RU" sz="4800" b="1" cap="all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  <a:ea typeface="+mj-ea"/>
                <a:cs typeface="+mj-cs"/>
              </a:rPr>
            </a:br>
            <a:r>
              <a:rPr lang="ru-RU" sz="4800" b="1" cap="all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  <a:ea typeface="+mj-ea"/>
                <a:cs typeface="+mj-cs"/>
              </a:rPr>
              <a:t>КАК Целостный педагогический процесс</a:t>
            </a:r>
            <a:endParaRPr lang="ru-RU" sz="48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285875"/>
            <a:ext cx="8786813" cy="9144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5400" b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ТЕМА </a:t>
            </a:r>
            <a:r>
              <a:rPr lang="en-US" sz="5400" b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5</a:t>
            </a:r>
            <a:endParaRPr lang="ru-RU" sz="5400" b="1">
              <a:solidFill>
                <a:srgbClr val="C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Что понимается под  педагогическим взаимодействием?</a:t>
            </a:r>
            <a:endParaRPr lang="ru-RU" sz="3500" dirty="0">
              <a:latin typeface="Bookman Old Style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0" y="1071563"/>
            <a:ext cx="4495800" cy="5786437"/>
          </a:xfrm>
        </p:spPr>
        <p:txBody>
          <a:bodyPr>
            <a:normAutofit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Это согласованная деятельность субъектов педагогического процесса по достижению совместных целей (результатов) образования, по решению конкретных педагогических задач.</a:t>
            </a:r>
            <a:endParaRPr lang="ru-RU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357688" y="1071563"/>
            <a:ext cx="4329112" cy="5786437"/>
          </a:xfrm>
        </p:spPr>
        <p:txBody>
          <a:bodyPr>
            <a:noAutofit/>
          </a:bodyPr>
          <a:lstStyle/>
          <a:p>
            <a:pPr marL="548640" indent="-411480"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ru-RU" sz="2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 реальной педагогической практике происходит широкий спектр взаимодействий: </a:t>
            </a:r>
            <a:r>
              <a:rPr lang="ru-RU" sz="27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«учитель – ученик», «</a:t>
            </a:r>
            <a:r>
              <a:rPr lang="ru-RU" sz="27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ученик</a:t>
            </a:r>
            <a:r>
              <a:rPr lang="ru-RU" sz="27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– </a:t>
            </a:r>
            <a:r>
              <a:rPr lang="ru-RU" sz="27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ученик</a:t>
            </a:r>
            <a:r>
              <a:rPr lang="ru-RU" sz="27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», «</a:t>
            </a:r>
            <a:r>
              <a:rPr lang="ru-RU" sz="27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ученик</a:t>
            </a:r>
            <a:r>
              <a:rPr lang="ru-RU" sz="27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– группа учащихся», «учащиеся – объект усвоения» </a:t>
            </a:r>
            <a:r>
              <a:rPr lang="ru-RU" sz="2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и др.</a:t>
            </a:r>
            <a:endParaRPr lang="ru-RU" sz="27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Что понимается под  педагогическим взаимодействием?</a:t>
            </a:r>
            <a:endParaRPr lang="ru-RU" sz="3500" dirty="0">
              <a:latin typeface="Bookman Old Style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0" y="1071563"/>
            <a:ext cx="4495800" cy="5786437"/>
          </a:xfrm>
        </p:spPr>
        <p:txBody>
          <a:bodyPr>
            <a:normAutofit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Это согласованная деятельность субъектов педагогического процесса по достижению совместных целей (результатов) образования, по решению конкретных педагогических задач.</a:t>
            </a:r>
            <a:endParaRPr lang="ru-RU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357688" y="1071563"/>
            <a:ext cx="4329112" cy="5786437"/>
          </a:xfrm>
        </p:spPr>
        <p:txBody>
          <a:bodyPr>
            <a:noAutofit/>
          </a:bodyPr>
          <a:lstStyle/>
          <a:p>
            <a:pPr marL="548640" indent="-411480"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ru-RU" sz="2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 реальной педагогической практике происходит широкий спектр взаимодействий: </a:t>
            </a:r>
            <a:r>
              <a:rPr lang="ru-RU" sz="27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«учитель – ученик», «</a:t>
            </a:r>
            <a:r>
              <a:rPr lang="ru-RU" sz="27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ученик</a:t>
            </a:r>
            <a:r>
              <a:rPr lang="ru-RU" sz="27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– </a:t>
            </a:r>
            <a:r>
              <a:rPr lang="ru-RU" sz="27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ученик</a:t>
            </a:r>
            <a:r>
              <a:rPr lang="ru-RU" sz="27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», «</a:t>
            </a:r>
            <a:r>
              <a:rPr lang="ru-RU" sz="27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ученик</a:t>
            </a:r>
            <a:r>
              <a:rPr lang="ru-RU" sz="27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– группа учащихся», «учащиеся – объект усвоения» </a:t>
            </a:r>
            <a:r>
              <a:rPr lang="ru-RU" sz="2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и др.</a:t>
            </a:r>
            <a:endParaRPr lang="ru-RU" sz="27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92869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Bookman Old Style" pitchFamily="18" charset="0"/>
              </a:rPr>
              <a:t>Закономерности и принципы педагогического процесса </a:t>
            </a:r>
            <a:br>
              <a:rPr lang="ru-RU" sz="3600" dirty="0" smtClean="0">
                <a:solidFill>
                  <a:srgbClr val="C00000"/>
                </a:solidFill>
                <a:latin typeface="Bookman Old Style" pitchFamily="18" charset="0"/>
              </a:rPr>
            </a:br>
            <a:endParaRPr lang="ru-RU" sz="36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14438"/>
            <a:ext cx="4495800" cy="5643562"/>
          </a:xfrm>
        </p:spPr>
        <p:txBody>
          <a:bodyPr>
            <a:noAutofit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Wingdings" pitchFamily="2" charset="2"/>
              <a:buChar char="q"/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Закономерности педагогического процесса</a:t>
            </a:r>
            <a:r>
              <a:rPr lang="ru-RU" sz="2200" b="1" dirty="0" smtClean="0">
                <a:solidFill>
                  <a:schemeClr val="bg1"/>
                </a:solidFill>
                <a:latin typeface="Bookman Old Style" pitchFamily="18" charset="0"/>
              </a:rPr>
              <a:t> (обучения и воспитания) есть совокупность объективных, общих, существенных, необходимых, устойчиво повторяющихся связей между педагогическими явлениями, компонентами педагогического процесса, характеризующих их развитие и функционирование. </a:t>
            </a:r>
            <a:endParaRPr lang="ru-RU" sz="22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214438"/>
            <a:ext cx="4500562" cy="5643562"/>
          </a:xfrm>
        </p:spPr>
        <p:txBody>
          <a:bodyPr>
            <a:noAutofit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Wingdings" pitchFamily="2" charset="2"/>
              <a:buChar char="q"/>
              <a:defRPr/>
            </a:pPr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Понятие «принцип» </a:t>
            </a:r>
            <a:r>
              <a:rPr lang="ru-RU" sz="2200" b="1" dirty="0" smtClean="0">
                <a:solidFill>
                  <a:schemeClr val="bg1"/>
                </a:solidFill>
                <a:latin typeface="Bookman Old Style" pitchFamily="18" charset="0"/>
              </a:rPr>
              <a:t>означает основную идею, исходное требование или основное правило поведения, деятельности.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Принципы</a:t>
            </a:r>
            <a:r>
              <a:rPr lang="ru-RU" sz="2200" b="1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</a:rPr>
              <a:t>– </a:t>
            </a:r>
            <a:r>
              <a:rPr lang="ru-RU" sz="2200" b="1" dirty="0" smtClean="0">
                <a:solidFill>
                  <a:schemeClr val="bg1"/>
                </a:solidFill>
                <a:latin typeface="Bookman Old Style" pitchFamily="18" charset="0"/>
              </a:rPr>
              <a:t>субъективное выражение законов и закономерностей. Если принцип – это обобщенное положение, распространяющееся на все явления данной группы, то правило – обобщение большинства, но не всех случаев.</a:t>
            </a:r>
            <a:endParaRPr lang="ru-RU" sz="22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403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C00000"/>
                </a:solidFill>
                <a:latin typeface="Bookman Old Style" pitchFamily="18" charset="0"/>
              </a:rPr>
              <a:t>Связи педагогического процесса</a:t>
            </a:r>
            <a:endParaRPr lang="ru-RU" sz="36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0" y="928688"/>
            <a:ext cx="9144000" cy="5929312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Font typeface="Wingdings 2" pitchFamily="18" charset="2"/>
              <a:buNone/>
            </a:pPr>
            <a:r>
              <a:rPr lang="ru-RU" sz="2300" b="1" smtClean="0">
                <a:solidFill>
                  <a:schemeClr val="bg1"/>
                </a:solidFill>
                <a:latin typeface="Bookman Old Style" pitchFamily="18" charset="0"/>
              </a:rPr>
              <a:t>Для выявления закономерностей целостного педагогического процесса необходимо проанализировать </a:t>
            </a:r>
            <a:r>
              <a:rPr lang="ru-RU" sz="2300" b="1" i="1" smtClean="0">
                <a:solidFill>
                  <a:srgbClr val="C00000"/>
                </a:solidFill>
                <a:latin typeface="Bookman Old Style" pitchFamily="18" charset="0"/>
              </a:rPr>
              <a:t>следующие связи</a:t>
            </a:r>
            <a:r>
              <a:rPr lang="ru-RU" sz="2300" b="1" smtClean="0">
                <a:solidFill>
                  <a:schemeClr val="bg1"/>
                </a:solidFill>
                <a:latin typeface="Bookman Old Style" pitchFamily="18" charset="0"/>
              </a:rPr>
              <a:t>:</a:t>
            </a:r>
          </a:p>
          <a:p>
            <a:pPr marL="0" indent="0" algn="just">
              <a:spcBef>
                <a:spcPct val="0"/>
              </a:spcBef>
              <a:buClr>
                <a:srgbClr val="FF0000"/>
              </a:buClr>
              <a:buSzPct val="103000"/>
              <a:buFont typeface="Wingdings" pitchFamily="2" charset="2"/>
              <a:buChar char="q"/>
            </a:pPr>
            <a:r>
              <a:rPr lang="ru-RU" sz="2300" b="1" smtClean="0">
                <a:solidFill>
                  <a:schemeClr val="bg1"/>
                </a:solidFill>
                <a:latin typeface="Bookman Old Style" pitchFamily="18" charset="0"/>
              </a:rPr>
              <a:t>связи педагогического процесса с более широким общественными процессами и условиями;</a:t>
            </a:r>
          </a:p>
          <a:p>
            <a:pPr marL="0" indent="0" algn="just">
              <a:spcBef>
                <a:spcPct val="0"/>
              </a:spcBef>
              <a:buClr>
                <a:srgbClr val="FF0000"/>
              </a:buClr>
              <a:buSzPct val="103000"/>
              <a:buFont typeface="Wingdings" pitchFamily="2" charset="2"/>
              <a:buChar char="q"/>
            </a:pPr>
            <a:r>
              <a:rPr lang="ru-RU" sz="2300" b="1" smtClean="0">
                <a:solidFill>
                  <a:schemeClr val="bg1"/>
                </a:solidFill>
                <a:latin typeface="Bookman Old Style" pitchFamily="18" charset="0"/>
              </a:rPr>
              <a:t>связи внутри педагогического процесса; </a:t>
            </a:r>
          </a:p>
          <a:p>
            <a:pPr marL="0" indent="0" algn="just">
              <a:spcBef>
                <a:spcPct val="0"/>
              </a:spcBef>
              <a:buClr>
                <a:srgbClr val="FF0000"/>
              </a:buClr>
              <a:buSzPct val="103000"/>
              <a:buFont typeface="Wingdings" pitchFamily="2" charset="2"/>
              <a:buChar char="q"/>
            </a:pPr>
            <a:r>
              <a:rPr lang="ru-RU" sz="2300" b="1" smtClean="0">
                <a:solidFill>
                  <a:schemeClr val="bg1"/>
                </a:solidFill>
                <a:latin typeface="Bookman Old Style" pitchFamily="18" charset="0"/>
              </a:rPr>
              <a:t>связи между процессами обучения, образования, воспитания и развития;</a:t>
            </a:r>
          </a:p>
          <a:p>
            <a:pPr marL="0" indent="0" algn="just">
              <a:spcBef>
                <a:spcPct val="0"/>
              </a:spcBef>
              <a:buClr>
                <a:srgbClr val="FF0000"/>
              </a:buClr>
              <a:buSzPct val="103000"/>
              <a:buFont typeface="Wingdings" pitchFamily="2" charset="2"/>
              <a:buChar char="q"/>
            </a:pPr>
            <a:r>
              <a:rPr lang="ru-RU" sz="2300" b="1" smtClean="0">
                <a:solidFill>
                  <a:schemeClr val="bg1"/>
                </a:solidFill>
                <a:latin typeface="Bookman Old Style" pitchFamily="18" charset="0"/>
              </a:rPr>
              <a:t>между процессами педагогического руководства и самодеятельности воспитуемых;</a:t>
            </a:r>
          </a:p>
          <a:p>
            <a:pPr marL="0" indent="0" algn="just">
              <a:spcBef>
                <a:spcPct val="0"/>
              </a:spcBef>
              <a:buClr>
                <a:srgbClr val="FF0000"/>
              </a:buClr>
              <a:buSzPct val="103000"/>
              <a:buFont typeface="Wingdings" pitchFamily="2" charset="2"/>
              <a:buChar char="q"/>
            </a:pPr>
            <a:r>
              <a:rPr lang="ru-RU" sz="2300" b="1" smtClean="0">
                <a:solidFill>
                  <a:schemeClr val="bg1"/>
                </a:solidFill>
                <a:latin typeface="Bookman Old Style" pitchFamily="18" charset="0"/>
              </a:rPr>
              <a:t>между процессами воспитательных влияний всех субъектов воспитания (воспитателей, детских организаций, семьи, общественности и др.);</a:t>
            </a:r>
          </a:p>
          <a:p>
            <a:pPr marL="0" indent="0" algn="just">
              <a:spcBef>
                <a:spcPct val="0"/>
              </a:spcBef>
              <a:buClr>
                <a:srgbClr val="FF0000"/>
              </a:buClr>
              <a:buSzPct val="103000"/>
              <a:buFont typeface="Wingdings" pitchFamily="2" charset="2"/>
              <a:buChar char="q"/>
            </a:pPr>
            <a:r>
              <a:rPr lang="ru-RU" sz="2300" b="1" smtClean="0">
                <a:solidFill>
                  <a:schemeClr val="bg1"/>
                </a:solidFill>
                <a:latin typeface="Bookman Old Style" pitchFamily="18" charset="0"/>
              </a:rPr>
              <a:t>связи между задачами, содержанием, методами, средствами и формами организации педагогического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9690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C00000"/>
                </a:solidFill>
                <a:latin typeface="Bookman Old Style" pitchFamily="18" charset="0"/>
              </a:rPr>
              <a:t>Закономерности и законы </a:t>
            </a:r>
            <a:br>
              <a:rPr lang="ru-RU" sz="3200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Bookman Old Style" pitchFamily="18" charset="0"/>
              </a:rPr>
              <a:t>педагогического процесса</a:t>
            </a:r>
            <a:endParaRPr lang="ru-RU" sz="32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9144000" cy="571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СУЩНОСТЬ ВОСПИТАНИЯ КАК ПЕДАГОГИЧЕСКОГО ПРОЦЕССА</a:t>
            </a:r>
            <a:endParaRPr lang="ru-RU" sz="3600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1000125" y="1214438"/>
            <a:ext cx="7000875" cy="2286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Воспитание в широком смысле</a:t>
            </a:r>
          </a:p>
          <a:p>
            <a:pPr algn="ctr"/>
            <a:r>
              <a:rPr lang="ru-RU" sz="2000" b="1">
                <a:solidFill>
                  <a:schemeClr val="bg1"/>
                </a:solidFill>
                <a:latin typeface="Bookman Old Style" pitchFamily="18" charset="0"/>
              </a:rPr>
              <a:t>овладение всей совокупностью общественного опыта: знаниями,</a:t>
            </a:r>
            <a:r>
              <a:rPr lang="ru-RU" sz="2000" b="1">
                <a:latin typeface="Bookman Old Style" pitchFamily="18" charset="0"/>
              </a:rPr>
              <a:t> </a:t>
            </a:r>
            <a:r>
              <a:rPr lang="ru-RU" sz="2000" b="1">
                <a:solidFill>
                  <a:schemeClr val="bg1"/>
                </a:solidFill>
                <a:latin typeface="Bookman Old Style" pitchFamily="18" charset="0"/>
              </a:rPr>
              <a:t>практическими умениями и навыками, способами, творческой деятельности, социальными и духовными отношениями, в результате чего происходит образование личности</a:t>
            </a:r>
            <a:endParaRPr lang="ru-RU" sz="2000" b="1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okman Old Style" pitchFamily="18" charset="0"/>
            </a:endParaRPr>
          </a:p>
          <a:p>
            <a:pPr algn="ctr"/>
            <a:r>
              <a:rPr lang="ru-RU">
                <a:solidFill>
                  <a:srgbClr val="C00000"/>
                </a:solidFill>
                <a:latin typeface="Cambria Math" pitchFamily="18" charset="0"/>
              </a:rPr>
              <a:t> </a:t>
            </a: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4143375"/>
            <a:ext cx="4465638" cy="23495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rgbClr val="C00000"/>
                </a:solidFill>
                <a:latin typeface="Bookman Old Style" pitchFamily="18" charset="0"/>
              </a:rPr>
              <a:t>Обучение</a:t>
            </a:r>
            <a:r>
              <a:rPr lang="ru-RU" sz="19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sz="1900" b="1" dirty="0">
                <a:solidFill>
                  <a:srgbClr val="C00000"/>
                </a:solidFill>
                <a:latin typeface="Bookman Old Style" pitchFamily="18" charset="0"/>
              </a:rPr>
              <a:t> </a:t>
            </a:r>
          </a:p>
          <a:p>
            <a:pPr algn="ctr">
              <a:defRPr/>
            </a:pPr>
            <a:r>
              <a:rPr lang="ru-RU" sz="1900" b="1" dirty="0">
                <a:solidFill>
                  <a:schemeClr val="bg1"/>
                </a:solidFill>
                <a:latin typeface="Bookman Old Style" pitchFamily="18" charset="0"/>
              </a:rPr>
              <a:t>процесс овладения знаниями, умениями и навыками, способами творческой деятельности, мировоззренческими и нравственно- эстетическими идеями</a:t>
            </a: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4643438" y="4143375"/>
            <a:ext cx="4500562" cy="23495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rgbClr val="C00000"/>
                </a:solidFill>
                <a:latin typeface="Bookman Old Style" pitchFamily="18" charset="0"/>
              </a:rPr>
              <a:t>Воспитание в узком смысле  </a:t>
            </a:r>
            <a:r>
              <a:rPr lang="ru-RU" b="1" dirty="0">
                <a:solidFill>
                  <a:schemeClr val="bg1"/>
                </a:solidFill>
                <a:latin typeface="Bookman Old Style" pitchFamily="18" charset="0"/>
              </a:rPr>
              <a:t>процесс формирования социальных и духовных отношений: гражданственности, патриотизма, мировоззрения, нравственности, художественно-эстетической культуры</a:t>
            </a:r>
          </a:p>
        </p:txBody>
      </p:sp>
      <p:sp>
        <p:nvSpPr>
          <p:cNvPr id="29701" name="Line 18"/>
          <p:cNvSpPr>
            <a:spLocks noChangeShapeType="1"/>
          </p:cNvSpPr>
          <p:nvPr/>
        </p:nvSpPr>
        <p:spPr bwMode="auto">
          <a:xfrm flipH="1">
            <a:off x="1714500" y="3500438"/>
            <a:ext cx="2643188" cy="6429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2" name="Line 19"/>
          <p:cNvSpPr>
            <a:spLocks noChangeShapeType="1"/>
          </p:cNvSpPr>
          <p:nvPr/>
        </p:nvSpPr>
        <p:spPr bwMode="auto">
          <a:xfrm>
            <a:off x="4357688" y="3500438"/>
            <a:ext cx="2500312" cy="6429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57150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  <a:latin typeface="Bookman Old Style" pitchFamily="18" charset="0"/>
              </a:rPr>
              <a:t>Закономерности и принципы воспитания</a:t>
            </a:r>
            <a:endParaRPr lang="ru-RU" sz="28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0" y="785813"/>
            <a:ext cx="9144000" cy="6072187"/>
          </a:xfrm>
        </p:spPr>
        <p:txBody>
          <a:bodyPr>
            <a:noAutofit/>
          </a:bodyPr>
          <a:lstStyle/>
          <a:p>
            <a:pPr marL="0" indent="0" algn="just">
              <a:spcBef>
                <a:spcPct val="0"/>
              </a:spcBef>
              <a:buFont typeface="Wingdings 2" pitchFamily="18" charset="2"/>
              <a:buNone/>
            </a:pPr>
            <a:r>
              <a:rPr lang="ru-RU" sz="2000" b="1" smtClean="0">
                <a:solidFill>
                  <a:schemeClr val="bg1"/>
                </a:solidFill>
                <a:latin typeface="Bookman Old Style" pitchFamily="18" charset="0"/>
              </a:rPr>
              <a:t>отражают закономерности, которые связаны с организацией и осуществлением воспитательного процесса</a:t>
            </a:r>
            <a:r>
              <a:rPr lang="ru-RU" sz="2000" smtClean="0">
                <a:solidFill>
                  <a:schemeClr val="bg1"/>
                </a:solidFill>
                <a:latin typeface="Bookman Old Style" pitchFamily="18" charset="0"/>
              </a:rPr>
              <a:t>:</a:t>
            </a:r>
          </a:p>
          <a:p>
            <a:pPr marL="0" indent="0" algn="just">
              <a:spcBef>
                <a:spcPct val="0"/>
              </a:spcBef>
              <a:buClr>
                <a:srgbClr val="FF0000"/>
              </a:buClr>
              <a:buSzPct val="100000"/>
              <a:buFont typeface="Lucida Sans" pitchFamily="34" charset="0"/>
              <a:buAutoNum type="arabicParenR"/>
            </a:pPr>
            <a:r>
              <a:rPr lang="ru-RU" sz="1800" u="sng" smtClean="0">
                <a:solidFill>
                  <a:schemeClr val="bg1"/>
                </a:solidFill>
                <a:latin typeface="Bookman Old Style" pitchFamily="18" charset="0"/>
              </a:rPr>
              <a:t>воспитание</a:t>
            </a:r>
            <a:r>
              <a:rPr lang="ru-RU" sz="1800" smtClean="0">
                <a:solidFill>
                  <a:schemeClr val="bg1"/>
                </a:solidFill>
                <a:latin typeface="Bookman Old Style" pitchFamily="18" charset="0"/>
              </a:rPr>
              <a:t> происходит только</a:t>
            </a:r>
            <a:r>
              <a:rPr lang="ru-RU" sz="1800" b="1" i="1" smtClean="0">
                <a:solidFill>
                  <a:schemeClr val="bg1"/>
                </a:solidFill>
                <a:latin typeface="Bookman Old Style" pitchFamily="18" charset="0"/>
              </a:rPr>
              <a:t> в процессе включения личности </a:t>
            </a:r>
            <a:r>
              <a:rPr lang="ru-RU" sz="1800" smtClean="0">
                <a:solidFill>
                  <a:schemeClr val="bg1"/>
                </a:solidFill>
                <a:latin typeface="Bookman Old Style" pitchFamily="18" charset="0"/>
              </a:rPr>
              <a:t>в </a:t>
            </a:r>
            <a:r>
              <a:rPr lang="ru-RU" sz="1800" b="1" i="1" smtClean="0">
                <a:solidFill>
                  <a:schemeClr val="bg1"/>
                </a:solidFill>
                <a:latin typeface="Bookman Old Style" pitchFamily="18" charset="0"/>
              </a:rPr>
              <a:t>разнообразные виды деятельности;</a:t>
            </a:r>
          </a:p>
          <a:p>
            <a:pPr marL="0" indent="0" algn="just">
              <a:spcBef>
                <a:spcPct val="0"/>
              </a:spcBef>
              <a:buClr>
                <a:srgbClr val="FF0000"/>
              </a:buClr>
              <a:buSzPct val="100000"/>
              <a:buFont typeface="Lucida Sans" pitchFamily="34" charset="0"/>
              <a:buAutoNum type="arabicParenR"/>
            </a:pPr>
            <a:r>
              <a:rPr lang="ru-RU" sz="1800" u="sng" smtClean="0">
                <a:solidFill>
                  <a:schemeClr val="bg1"/>
                </a:solidFill>
                <a:latin typeface="Bookman Old Style" pitchFamily="18" charset="0"/>
              </a:rPr>
              <a:t>воспитание</a:t>
            </a:r>
            <a:r>
              <a:rPr lang="ru-RU" sz="1800" b="1" i="1" smtClean="0">
                <a:solidFill>
                  <a:schemeClr val="bg1"/>
                </a:solidFill>
                <a:latin typeface="Bookman Old Style" pitchFamily="18" charset="0"/>
              </a:rPr>
              <a:t> есть стимулирование активности формируемой личности в организуемой деятельности;</a:t>
            </a:r>
          </a:p>
          <a:p>
            <a:pPr marL="0" indent="0" algn="just">
              <a:spcBef>
                <a:spcPct val="0"/>
              </a:spcBef>
              <a:buClr>
                <a:srgbClr val="FF0000"/>
              </a:buClr>
              <a:buSzPct val="100000"/>
              <a:buFont typeface="Lucida Sans" pitchFamily="34" charset="0"/>
              <a:buAutoNum type="arabicParenR"/>
            </a:pPr>
            <a:r>
              <a:rPr lang="ru-RU" sz="1800" u="sng" smtClean="0">
                <a:solidFill>
                  <a:schemeClr val="bg1"/>
                </a:solidFill>
                <a:latin typeface="Bookman Old Style" pitchFamily="18" charset="0"/>
              </a:rPr>
              <a:t>в процессе воспитания</a:t>
            </a:r>
            <a:r>
              <a:rPr lang="ru-RU" sz="1800" b="1" i="1" smtClean="0">
                <a:solidFill>
                  <a:schemeClr val="bg1"/>
                </a:solidFill>
                <a:latin typeface="Bookman Old Style" pitchFamily="18" charset="0"/>
              </a:rPr>
              <a:t> необходимо проявлять гуманное и уважительное отношение к личности в сочетании с тактичной требовательностью;</a:t>
            </a:r>
          </a:p>
          <a:p>
            <a:pPr marL="0" indent="0" algn="just">
              <a:spcBef>
                <a:spcPct val="0"/>
              </a:spcBef>
              <a:buClr>
                <a:srgbClr val="FF0000"/>
              </a:buClr>
              <a:buSzPct val="100000"/>
              <a:buFont typeface="Lucida Sans" pitchFamily="34" charset="0"/>
              <a:buAutoNum type="arabicParenR"/>
            </a:pPr>
            <a:r>
              <a:rPr lang="ru-RU" sz="1800" u="sng" smtClean="0">
                <a:solidFill>
                  <a:schemeClr val="bg1"/>
                </a:solidFill>
                <a:latin typeface="Bookman Old Style" pitchFamily="18" charset="0"/>
              </a:rPr>
              <a:t>в процессе воспитания</a:t>
            </a:r>
            <a:r>
              <a:rPr lang="ru-RU" sz="1800" b="1" i="1" smtClean="0">
                <a:solidFill>
                  <a:schemeClr val="bg1"/>
                </a:solidFill>
                <a:latin typeface="Bookman Old Style" pitchFamily="18" charset="0"/>
              </a:rPr>
              <a:t> необходимо открывать перед учащимися перспективу их личностного роста, помогать им добиваться успехов в различных видах деятельности;</a:t>
            </a:r>
          </a:p>
          <a:p>
            <a:pPr marL="0" indent="0" algn="just">
              <a:spcBef>
                <a:spcPct val="0"/>
              </a:spcBef>
              <a:buClr>
                <a:srgbClr val="FF0000"/>
              </a:buClr>
              <a:buSzPct val="100000"/>
              <a:buFont typeface="Lucida Sans" pitchFamily="34" charset="0"/>
              <a:buAutoNum type="arabicParenR"/>
            </a:pPr>
            <a:r>
              <a:rPr lang="ru-RU" sz="1800" u="sng" smtClean="0">
                <a:solidFill>
                  <a:schemeClr val="bg1"/>
                </a:solidFill>
                <a:latin typeface="Bookman Old Style" pitchFamily="18" charset="0"/>
              </a:rPr>
              <a:t>в процессе воспитания</a:t>
            </a:r>
            <a:r>
              <a:rPr lang="ru-RU" sz="180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sz="1800" b="1" i="1" smtClean="0">
                <a:solidFill>
                  <a:schemeClr val="bg1"/>
                </a:solidFill>
                <a:latin typeface="Bookman Old Style" pitchFamily="18" charset="0"/>
              </a:rPr>
              <a:t>необходимо выявлять и опираться на положительные качества учащихся;</a:t>
            </a:r>
          </a:p>
          <a:p>
            <a:pPr marL="0" indent="0" algn="just">
              <a:spcBef>
                <a:spcPct val="0"/>
              </a:spcBef>
              <a:buClr>
                <a:srgbClr val="FF0000"/>
              </a:buClr>
              <a:buSzPct val="100000"/>
              <a:buFont typeface="Lucida Sans" pitchFamily="34" charset="0"/>
              <a:buAutoNum type="arabicParenR"/>
            </a:pPr>
            <a:r>
              <a:rPr lang="ru-RU" sz="1800" u="sng" smtClean="0">
                <a:solidFill>
                  <a:schemeClr val="bg1"/>
                </a:solidFill>
                <a:latin typeface="Bookman Old Style" pitchFamily="18" charset="0"/>
              </a:rPr>
              <a:t>в воспитании</a:t>
            </a:r>
            <a:r>
              <a:rPr lang="ru-RU" sz="1800" b="1" i="1" smtClean="0">
                <a:solidFill>
                  <a:schemeClr val="bg1"/>
                </a:solidFill>
                <a:latin typeface="Bookman Old Style" pitchFamily="18" charset="0"/>
              </a:rPr>
              <a:t> необходимо учитывать возрастные и индивидуальные особенности учащихся;</a:t>
            </a:r>
          </a:p>
          <a:p>
            <a:pPr marL="0" indent="0" algn="just">
              <a:spcBef>
                <a:spcPct val="0"/>
              </a:spcBef>
              <a:buClr>
                <a:srgbClr val="FF0000"/>
              </a:buClr>
              <a:buSzPct val="100000"/>
              <a:buFont typeface="Lucida Sans" pitchFamily="34" charset="0"/>
              <a:buAutoNum type="arabicParenR"/>
            </a:pPr>
            <a:r>
              <a:rPr lang="ru-RU" sz="1800" u="sng" smtClean="0">
                <a:solidFill>
                  <a:schemeClr val="bg1"/>
                </a:solidFill>
                <a:latin typeface="Bookman Old Style" pitchFamily="18" charset="0"/>
              </a:rPr>
              <a:t>воспитание</a:t>
            </a:r>
            <a:r>
              <a:rPr lang="ru-RU" sz="180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sz="1800" b="1" i="1" smtClean="0">
                <a:solidFill>
                  <a:schemeClr val="bg1"/>
                </a:solidFill>
                <a:latin typeface="Bookman Old Style" pitchFamily="18" charset="0"/>
              </a:rPr>
              <a:t>осуществляется в коллективе и через коллектив;</a:t>
            </a:r>
          </a:p>
          <a:p>
            <a:pPr marL="0" indent="0" algn="just">
              <a:spcBef>
                <a:spcPct val="0"/>
              </a:spcBef>
              <a:buClr>
                <a:srgbClr val="FF0000"/>
              </a:buClr>
              <a:buSzPct val="100000"/>
              <a:buFont typeface="Lucida Sans" pitchFamily="34" charset="0"/>
              <a:buAutoNum type="arabicParenR"/>
            </a:pPr>
            <a:r>
              <a:rPr lang="ru-RU" sz="1800" u="sng" smtClean="0">
                <a:solidFill>
                  <a:schemeClr val="bg1"/>
                </a:solidFill>
                <a:latin typeface="Bookman Old Style" pitchFamily="18" charset="0"/>
              </a:rPr>
              <a:t>воспитание</a:t>
            </a:r>
            <a:r>
              <a:rPr lang="ru-RU" sz="1800" b="1" i="1" smtClean="0">
                <a:solidFill>
                  <a:schemeClr val="bg1"/>
                </a:solidFill>
                <a:latin typeface="Bookman Old Style" pitchFamily="18" charset="0"/>
              </a:rPr>
              <a:t> происходит более успешно, если в процессе его обеспечивается единый подход к учащимся со стороны школы и родителей и согласованность их воспитательных усилий.</a:t>
            </a:r>
            <a:endParaRPr lang="ru-RU" sz="1800" b="1" i="1" smtClean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30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Cambria Math" pitchFamily="18" charset="0"/>
                <a:cs typeface="+mn-cs"/>
              </a:rPr>
              <a:t>Воспитание происходит только</a:t>
            </a:r>
            <a:r>
              <a:rPr lang="ru-RU" sz="2300" i="1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Cambria Math" pitchFamily="18" charset="0"/>
                <a:cs typeface="+mn-cs"/>
              </a:rPr>
              <a:t> в процессе включения личности в</a:t>
            </a:r>
            <a:r>
              <a:rPr lang="ru-RU" sz="2300" b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Cambria Math" pitchFamily="18" charset="0"/>
                <a:cs typeface="+mn-cs"/>
              </a:rPr>
              <a:t> </a:t>
            </a:r>
            <a:r>
              <a:rPr lang="ru-RU" sz="2300" i="1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Cambria Math" pitchFamily="18" charset="0"/>
                <a:cs typeface="+mn-cs"/>
              </a:rPr>
              <a:t>разнообразные виды деятельности</a:t>
            </a:r>
            <a:endParaRPr lang="ru-RU" sz="2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0" y="1000125"/>
            <a:ext cx="5643563" cy="5857875"/>
          </a:xfrm>
          <a:gradFill>
            <a:gsLst>
              <a:gs pos="0">
                <a:srgbClr val="FFE175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2500"/>
          </a:bodyPr>
          <a:lstStyle/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400" b="1" i="1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  <a:t>Сущность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300" b="1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300" b="1" dirty="0" err="1" smtClean="0">
                <a:solidFill>
                  <a:schemeClr val="bg1"/>
                </a:solidFill>
                <a:latin typeface="Bookman Old Style" pitchFamily="18" charset="0"/>
              </a:rPr>
              <a:t>Деятельностно-отношенческая</a:t>
            </a:r>
            <a:r>
              <a:rPr lang="ru-RU" sz="2300" b="1" dirty="0" smtClean="0">
                <a:solidFill>
                  <a:schemeClr val="bg1"/>
                </a:solidFill>
                <a:latin typeface="Bookman Old Style" pitchFamily="18" charset="0"/>
              </a:rPr>
              <a:t> концепция воспитания: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300" dirty="0" smtClean="0">
                <a:solidFill>
                  <a:schemeClr val="bg1"/>
                </a:solidFill>
                <a:latin typeface="Bookman Old Style" pitchFamily="18" charset="0"/>
              </a:rPr>
              <a:t>учебно-познавательная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300" dirty="0" smtClean="0">
                <a:solidFill>
                  <a:schemeClr val="bg1"/>
                </a:solidFill>
                <a:latin typeface="Bookman Old Style" pitchFamily="18" charset="0"/>
              </a:rPr>
              <a:t>и технически-творческая деятельность;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300" dirty="0" smtClean="0">
                <a:solidFill>
                  <a:schemeClr val="bg1"/>
                </a:solidFill>
                <a:latin typeface="Bookman Old Style" pitchFamily="18" charset="0"/>
              </a:rPr>
              <a:t>гражданско-патриотическая деятельность;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300" dirty="0" smtClean="0">
                <a:solidFill>
                  <a:schemeClr val="bg1"/>
                </a:solidFill>
                <a:latin typeface="Bookman Old Style" pitchFamily="18" charset="0"/>
              </a:rPr>
              <a:t>морально-познавательная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300" dirty="0" smtClean="0">
                <a:solidFill>
                  <a:schemeClr val="bg1"/>
                </a:solidFill>
                <a:latin typeface="Bookman Old Style" pitchFamily="18" charset="0"/>
              </a:rPr>
              <a:t>и морально-практическая деятельность;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300" dirty="0" smtClean="0">
                <a:solidFill>
                  <a:schemeClr val="bg1"/>
                </a:solidFill>
                <a:latin typeface="Bookman Old Style" pitchFamily="18" charset="0"/>
              </a:rPr>
              <a:t>художественно-эстетическая деятельность;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300" dirty="0" smtClean="0">
                <a:solidFill>
                  <a:schemeClr val="bg1"/>
                </a:solidFill>
                <a:latin typeface="Bookman Old Style" pitchFamily="18" charset="0"/>
              </a:rPr>
              <a:t>обеспечивающая физическое развитие деятельность;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300" dirty="0" smtClean="0">
                <a:solidFill>
                  <a:schemeClr val="bg1"/>
                </a:solidFill>
                <a:latin typeface="Bookman Old Style" pitchFamily="18" charset="0"/>
              </a:rPr>
              <a:t>общественно полезная и трудовая деятельность и др. 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19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1800" b="1" i="1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000" b="1" i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2"/>
          </p:nvPr>
        </p:nvSpPr>
        <p:spPr>
          <a:xfrm>
            <a:off x="5572125" y="1000125"/>
            <a:ext cx="3571875" cy="5857875"/>
          </a:xfrm>
          <a:gradFill>
            <a:gsLst>
              <a:gs pos="0">
                <a:srgbClr val="FFE175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2500"/>
          </a:bodyPr>
          <a:lstStyle/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i="1" dirty="0" smtClean="0">
                <a:solidFill>
                  <a:schemeClr val="bg1"/>
                </a:solidFill>
                <a:latin typeface="Bookman Old Style" pitchFamily="18" charset="0"/>
              </a:rPr>
              <a:t>Психолого-педагогическая основа (ППО)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0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</a:rPr>
              <a:t>Эта закономерность обусловливается тем, что, </a:t>
            </a:r>
            <a:r>
              <a:rPr lang="ru-RU" sz="2400" i="1" dirty="0" smtClean="0">
                <a:solidFill>
                  <a:schemeClr val="bg1"/>
                </a:solidFill>
                <a:latin typeface="Bookman Old Style" pitchFamily="18" charset="0"/>
              </a:rPr>
              <a:t>личностное развитие</a:t>
            </a: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sz="2400" i="1" dirty="0" smtClean="0">
                <a:solidFill>
                  <a:schemeClr val="bg1"/>
                </a:solidFill>
                <a:latin typeface="Bookman Old Style" pitchFamily="18" charset="0"/>
              </a:rPr>
              <a:t>человека происходит только в </a:t>
            </a:r>
            <a:r>
              <a:rPr lang="ru-RU" sz="2400" b="1" i="1" u="sng" dirty="0" smtClean="0">
                <a:solidFill>
                  <a:schemeClr val="bg1"/>
                </a:solidFill>
                <a:latin typeface="Bookman Old Style" pitchFamily="18" charset="0"/>
              </a:rPr>
              <a:t>деятельности</a:t>
            </a: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</a:rPr>
              <a:t>, в процессе которой он овладевает общественным опытом</a:t>
            </a:r>
          </a:p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1800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78579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Воспитание есть стимулирование активности формируемой личности в организуемой деятельности</a:t>
            </a:r>
            <a:endParaRPr lang="ru-RU" sz="2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0" y="1071563"/>
            <a:ext cx="5572125" cy="5786437"/>
          </a:xfrm>
        </p:spPr>
        <p:txBody>
          <a:bodyPr>
            <a:normAutofit fontScale="25000" lnSpcReduction="20000"/>
          </a:bodyPr>
          <a:lstStyle/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8000" b="1" dirty="0" smtClean="0">
                <a:solidFill>
                  <a:schemeClr val="bg1"/>
                </a:solidFill>
                <a:latin typeface="Bookman Old Style" pitchFamily="18" charset="0"/>
              </a:rPr>
              <a:t>Сущность</a:t>
            </a:r>
            <a:endParaRPr lang="ru-RU" sz="5600" b="1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800" dirty="0" smtClean="0">
                <a:solidFill>
                  <a:schemeClr val="bg1"/>
                </a:solidFill>
                <a:latin typeface="Bookman Old Style" pitchFamily="18" charset="0"/>
              </a:rPr>
              <a:t>На основе переживания этих внутренних противоречий у личности формируются </a:t>
            </a:r>
            <a:r>
              <a:rPr lang="ru-RU" sz="6800" i="1" dirty="0" smtClean="0">
                <a:solidFill>
                  <a:schemeClr val="bg1"/>
                </a:solidFill>
                <a:latin typeface="Bookman Old Style" pitchFamily="18" charset="0"/>
              </a:rPr>
              <a:t>потребности, мотивы и интересы</a:t>
            </a:r>
            <a:r>
              <a:rPr lang="ru-RU" sz="6800" dirty="0" smtClean="0">
                <a:solidFill>
                  <a:schemeClr val="bg1"/>
                </a:solidFill>
                <a:latin typeface="Bookman Old Style" pitchFamily="18" charset="0"/>
              </a:rPr>
              <a:t> как стимулы активной деятельности.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800" b="1" i="1" dirty="0" smtClean="0">
                <a:solidFill>
                  <a:schemeClr val="bg1"/>
                </a:solidFill>
                <a:latin typeface="Bookman Old Style" pitchFamily="18" charset="0"/>
              </a:rPr>
              <a:t>Потребность</a:t>
            </a:r>
            <a:r>
              <a:rPr lang="ru-RU" sz="6800" i="1" dirty="0" smtClean="0">
                <a:solidFill>
                  <a:schemeClr val="bg1"/>
                </a:solidFill>
                <a:latin typeface="Bookman Old Style" pitchFamily="18" charset="0"/>
              </a:rPr>
              <a:t> – это психологическое переживание человеком нужды в том, чего ему недостает.</a:t>
            </a:r>
            <a:r>
              <a:rPr lang="ru-RU" sz="6800" dirty="0" smtClean="0">
                <a:solidFill>
                  <a:schemeClr val="bg1"/>
                </a:solidFill>
                <a:latin typeface="Bookman Old Style" pitchFamily="18" charset="0"/>
              </a:rPr>
              <a:t> Например, недостаток знаний или опыта для решения возникшей проблемы вызывает у него стремление (потребность) в учении.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800" b="1" i="1" dirty="0" smtClean="0">
                <a:solidFill>
                  <a:schemeClr val="bg1"/>
                </a:solidFill>
                <a:latin typeface="Bookman Old Style" pitchFamily="18" charset="0"/>
              </a:rPr>
              <a:t>Мотив</a:t>
            </a:r>
            <a:r>
              <a:rPr lang="ru-RU" sz="6800" i="1" dirty="0" smtClean="0">
                <a:solidFill>
                  <a:schemeClr val="bg1"/>
                </a:solidFill>
                <a:latin typeface="Bookman Old Style" pitchFamily="18" charset="0"/>
              </a:rPr>
              <a:t> обозначает такое субъективное отношение личности к деятельности, в основе которого лежит сознательно поставленная и определенным образом обоснованная цель.</a:t>
            </a:r>
            <a:r>
              <a:rPr lang="ru-RU" sz="6800" dirty="0" smtClean="0">
                <a:solidFill>
                  <a:schemeClr val="bg1"/>
                </a:solidFill>
                <a:latin typeface="Bookman Old Style" pitchFamily="18" charset="0"/>
              </a:rPr>
              <a:t> Как отмечал А.Н.Леонтьев, мотив – это сдвиг потребности на цель.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800" b="1" i="1" dirty="0" smtClean="0">
                <a:solidFill>
                  <a:schemeClr val="bg1"/>
                </a:solidFill>
                <a:latin typeface="Bookman Old Style" pitchFamily="18" charset="0"/>
              </a:rPr>
              <a:t>Интерес</a:t>
            </a:r>
            <a:r>
              <a:rPr lang="ru-RU" sz="6800" i="1" dirty="0" smtClean="0">
                <a:solidFill>
                  <a:schemeClr val="bg1"/>
                </a:solidFill>
                <a:latin typeface="Bookman Old Style" pitchFamily="18" charset="0"/>
              </a:rPr>
              <a:t> – это окрашенная положительными эмоциями и прошедшая стадию мотивации потребность, придающая деятельности человека увлекательный характер.</a:t>
            </a:r>
            <a:endParaRPr lang="ru-RU" sz="68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6800" dirty="0" smtClean="0">
                <a:solidFill>
                  <a:schemeClr val="bg1"/>
                </a:solidFill>
                <a:latin typeface="Bookman Old Style" pitchFamily="18" charset="0"/>
              </a:rPr>
              <a:t>Рассмотренные положения показывают, что, только развивая </a:t>
            </a:r>
            <a:r>
              <a:rPr lang="ru-RU" sz="6800" i="1" dirty="0" err="1" smtClean="0">
                <a:solidFill>
                  <a:schemeClr val="bg1"/>
                </a:solidFill>
                <a:latin typeface="Bookman Old Style" pitchFamily="18" charset="0"/>
              </a:rPr>
              <a:t>потребностно-мотивационную</a:t>
            </a:r>
            <a:r>
              <a:rPr lang="ru-RU" sz="6800" i="1" dirty="0" smtClean="0">
                <a:solidFill>
                  <a:schemeClr val="bg1"/>
                </a:solidFill>
                <a:latin typeface="Bookman Old Style" pitchFamily="18" charset="0"/>
              </a:rPr>
              <a:t> сферу личности,</a:t>
            </a:r>
            <a:r>
              <a:rPr lang="ru-RU" sz="6800" dirty="0" smtClean="0">
                <a:solidFill>
                  <a:schemeClr val="bg1"/>
                </a:solidFill>
                <a:latin typeface="Bookman Old Style" pitchFamily="18" charset="0"/>
              </a:rPr>
              <a:t> можно действенно стимулировать ее активность и добиваться высокого эффекта в воспитании. </a:t>
            </a:r>
            <a:endParaRPr lang="ru-RU" sz="6800" b="1" i="1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6800" b="1" i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2"/>
          </p:nvPr>
        </p:nvSpPr>
        <p:spPr>
          <a:xfrm>
            <a:off x="5500688" y="1071563"/>
            <a:ext cx="3643312" cy="5786437"/>
          </a:xfrm>
        </p:spPr>
        <p:txBody>
          <a:bodyPr>
            <a:normAutofit fontScale="25000" lnSpcReduction="20000"/>
          </a:bodyPr>
          <a:lstStyle/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8000" b="1" dirty="0" smtClean="0">
                <a:solidFill>
                  <a:schemeClr val="bg1"/>
                </a:solidFill>
                <a:latin typeface="Bookman Old Style" pitchFamily="18" charset="0"/>
              </a:rPr>
              <a:t>Психолого-педагогическая основа (ППО)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0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7200" dirty="0" smtClean="0">
                <a:solidFill>
                  <a:schemeClr val="bg1"/>
                </a:solidFill>
                <a:latin typeface="Bookman Old Style" pitchFamily="18" charset="0"/>
              </a:rPr>
              <a:t>Эта закономерность обусловливается тем, что, первопричиной активности человека являются внутренние противоречия (переживания) между достигнутым и необходимым уровнем развития, которые он испытывает в различных жизненных ситуациях и которые побуждают его к деятельности и к работе над собой.</a:t>
            </a:r>
            <a:endParaRPr lang="ru-RU" sz="7200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 процессе воспитания необходимо проявлять гуманное и уважительное отношение к личности </a:t>
            </a:r>
            <a:br>
              <a:rPr lang="ru-RU" sz="2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2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 сочетании с тактичной требовательностью</a:t>
            </a:r>
            <a:endParaRPr lang="ru-RU" sz="2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0" y="1071563"/>
            <a:ext cx="5072063" cy="5786437"/>
          </a:xfrm>
        </p:spPr>
        <p:txBody>
          <a:bodyPr>
            <a:normAutofit fontScale="25000" lnSpcReduction="20000"/>
          </a:bodyPr>
          <a:lstStyle/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9600" b="1" dirty="0" smtClean="0">
                <a:solidFill>
                  <a:schemeClr val="bg1"/>
                </a:solidFill>
                <a:latin typeface="Bookman Old Style" pitchFamily="18" charset="0"/>
              </a:rPr>
              <a:t>Сущность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96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9600" dirty="0" smtClean="0">
                <a:solidFill>
                  <a:schemeClr val="bg1"/>
                </a:solidFill>
                <a:latin typeface="Bookman Old Style" pitchFamily="18" charset="0"/>
              </a:rPr>
              <a:t>Учащийся должен придерживаться определенных норм и правил поведения, и в этом важную стимулирующую роль играют тактичные требования педагога. В известном смысле можно сказать, что воспитание – это эффект благожелательного взаимодействия, сотрудничества, взаимного доверия и доброжелательности, которые устанавливаются между педагогом и воспитанниками.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9600" b="1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4000" b="1" i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2"/>
          </p:nvPr>
        </p:nvSpPr>
        <p:spPr>
          <a:xfrm>
            <a:off x="5072063" y="1071563"/>
            <a:ext cx="4071937" cy="5786437"/>
          </a:xfrm>
        </p:spPr>
        <p:txBody>
          <a:bodyPr>
            <a:normAutofit fontScale="25000" lnSpcReduction="20000"/>
          </a:bodyPr>
          <a:lstStyle/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9600" b="1" dirty="0" smtClean="0">
                <a:solidFill>
                  <a:schemeClr val="bg1"/>
                </a:solidFill>
                <a:latin typeface="Bookman Old Style" pitchFamily="18" charset="0"/>
              </a:rPr>
              <a:t>Психолого-педагогическая основа (ППО)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0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9600" dirty="0" smtClean="0">
                <a:solidFill>
                  <a:schemeClr val="bg1"/>
                </a:solidFill>
                <a:latin typeface="Bookman Old Style" pitchFamily="18" charset="0"/>
              </a:rPr>
              <a:t>Эта закономерность обусловливается тем, что гуманное и уважительное отношение к личности вызывает у нее положительные эмоционально-чувственные переживания, духовный подъем, что и побуждает ее к активной деятельности. </a:t>
            </a:r>
            <a:endParaRPr lang="ru-RU" sz="9600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  <a:latin typeface="Bookman Old Style" pitchFamily="18" charset="0"/>
              </a:rPr>
              <a:t>ПЛАН</a:t>
            </a:r>
            <a:endParaRPr lang="ru-RU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 marL="651510" indent="-514350" fontAlgn="auto">
              <a:spcAft>
                <a:spcPts val="0"/>
              </a:spcAft>
              <a:buClrTx/>
              <a:buSzPct val="100000"/>
              <a:buFont typeface="+mj-lt"/>
              <a:buAutoNum type="arabicPeriod"/>
              <a:defRPr/>
            </a:pPr>
            <a:r>
              <a:rPr lang="ru-RU" sz="3200" b="1" dirty="0" smtClean="0">
                <a:solidFill>
                  <a:schemeClr val="bg1"/>
                </a:solidFill>
                <a:latin typeface="Bookman Old Style" pitchFamily="18" charset="0"/>
              </a:rPr>
              <a:t>Понятие о целостном педагогическом процессе.</a:t>
            </a:r>
          </a:p>
          <a:p>
            <a:pPr marL="651510" indent="-514350" fontAlgn="auto">
              <a:spcAft>
                <a:spcPts val="0"/>
              </a:spcAft>
              <a:buClrTx/>
              <a:buSzPct val="100000"/>
              <a:buFont typeface="+mj-lt"/>
              <a:buAutoNum type="arabicPeriod"/>
              <a:defRPr/>
            </a:pPr>
            <a:r>
              <a:rPr lang="ru-RU" sz="3200" b="1" dirty="0" smtClean="0">
                <a:solidFill>
                  <a:schemeClr val="bg1"/>
                </a:solidFill>
                <a:latin typeface="Bookman Old Style" pitchFamily="18" charset="0"/>
              </a:rPr>
              <a:t>Структура и основные характеристики педагогического процесса. </a:t>
            </a:r>
          </a:p>
          <a:p>
            <a:pPr marL="651510" indent="-514350" fontAlgn="auto">
              <a:spcAft>
                <a:spcPts val="0"/>
              </a:spcAft>
              <a:buClrTx/>
              <a:buSzPct val="100000"/>
              <a:buFont typeface="+mj-lt"/>
              <a:buAutoNum type="arabicPeriod"/>
              <a:defRPr/>
            </a:pPr>
            <a:r>
              <a:rPr lang="ru-RU" sz="3200" b="1" dirty="0" smtClean="0">
                <a:solidFill>
                  <a:schemeClr val="bg1"/>
                </a:solidFill>
                <a:latin typeface="Bookman Old Style" pitchFamily="18" charset="0"/>
              </a:rPr>
              <a:t>Педагогическое взаимодействие как сущностная характеристика педагогического процесса. </a:t>
            </a:r>
          </a:p>
          <a:p>
            <a:pPr marL="651510" indent="-514350" fontAlgn="auto">
              <a:spcAft>
                <a:spcPts val="0"/>
              </a:spcAft>
              <a:buClrTx/>
              <a:buSzPct val="100000"/>
              <a:buFont typeface="+mj-lt"/>
              <a:buAutoNum type="arabicPeriod"/>
              <a:defRPr/>
            </a:pPr>
            <a:r>
              <a:rPr lang="ru-RU" sz="3200" b="1" dirty="0" smtClean="0">
                <a:solidFill>
                  <a:schemeClr val="bg1"/>
                </a:solidFill>
                <a:latin typeface="Bookman Old Style" pitchFamily="18" charset="0"/>
              </a:rPr>
              <a:t>Закономерности и принципы педагогического процесса.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20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Cambria Math" pitchFamily="18" charset="0"/>
                <a:cs typeface="+mn-cs"/>
              </a:rPr>
              <a:t>В процессе воспитания необходимо открывать перед учащимися перспективу их личностного роста, помогать им добиваться успехов в различных видах деятельности</a:t>
            </a:r>
            <a:endParaRPr lang="ru-RU" sz="2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429125" cy="5715000"/>
          </a:xfrm>
        </p:spPr>
        <p:txBody>
          <a:bodyPr>
            <a:normAutofit fontScale="92500" lnSpcReduction="10000"/>
          </a:bodyPr>
          <a:lstStyle/>
          <a:p>
            <a:pPr marL="548640" indent="-411480" algn="ctr" fontAlgn="auto">
              <a:spcAft>
                <a:spcPts val="0"/>
              </a:spcAft>
              <a:buClr>
                <a:prstClr val="white">
                  <a:shade val="95000"/>
                </a:prst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Bookman Old Style" pitchFamily="18" charset="0"/>
              </a:rPr>
              <a:t>Сущность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prstClr val="white">
                  <a:shade val="95000"/>
                </a:prstClr>
              </a:buClr>
              <a:buFont typeface="Wingdings 2"/>
              <a:buNone/>
              <a:defRPr/>
            </a:pPr>
            <a:r>
              <a:rPr lang="ru-RU" sz="2400" dirty="0" smtClean="0">
                <a:solidFill>
                  <a:prstClr val="black"/>
                </a:solidFill>
                <a:latin typeface="Bookman Old Style" pitchFamily="18" charset="0"/>
              </a:rPr>
              <a:t>Если человек достигает намеченных целей, он переживает удовлетворение, радость, что поддерживает, а иногда и усиливает его активность в последующей деятельности. Если же поставленные цели не реализуются, он испытывает неудовлетворенность и собой, и своей деятельностью, что порождает неуверенность в работе и резко снижает его активность, если не убивает ее совсем.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prstClr val="white">
                  <a:shade val="95000"/>
                </a:prstClr>
              </a:buClr>
              <a:buFont typeface="Wingdings 2"/>
              <a:buNone/>
              <a:defRPr/>
            </a:pPr>
            <a:endParaRPr lang="ru-RU" sz="2400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 marL="548640" indent="-411480" algn="ctr" fontAlgn="auto">
              <a:spcAft>
                <a:spcPts val="0"/>
              </a:spcAft>
              <a:buClr>
                <a:prstClr val="white">
                  <a:shade val="95000"/>
                </a:prstClr>
              </a:buClr>
              <a:buFont typeface="Wingdings 2"/>
              <a:buNone/>
              <a:defRPr/>
            </a:pPr>
            <a:endParaRPr lang="ru-RU" sz="2400" b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9125" y="1143000"/>
            <a:ext cx="4714875" cy="5715000"/>
          </a:xfrm>
        </p:spPr>
        <p:txBody>
          <a:bodyPr>
            <a:normAutofit fontScale="92500" lnSpcReduction="10000"/>
          </a:bodyPr>
          <a:lstStyle/>
          <a:p>
            <a:pPr marL="548640" indent="-411480" algn="ctr" fontAlgn="auto">
              <a:spcAft>
                <a:spcPts val="0"/>
              </a:spcAft>
              <a:buClr>
                <a:prstClr val="white">
                  <a:shade val="95000"/>
                </a:prst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Bookman Old Style" pitchFamily="18" charset="0"/>
              </a:rPr>
              <a:t>Психолого-педагогическая основа (ППО)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prstClr val="white">
                  <a:shade val="95000"/>
                </a:prstClr>
              </a:buClr>
              <a:buFont typeface="Wingdings 2"/>
              <a:buNone/>
              <a:defRPr/>
            </a:pP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</a:rPr>
              <a:t>В основе этой закономерности лежит обоснованная в физиологии (П.К.Анохин) идея о том, что поведение и развитие человека осуществляются по принципу </a:t>
            </a:r>
            <a:r>
              <a:rPr lang="ru-RU" sz="2400" i="1" dirty="0" smtClean="0">
                <a:solidFill>
                  <a:schemeClr val="bg1"/>
                </a:solidFill>
                <a:latin typeface="Bookman Old Style" pitchFamily="18" charset="0"/>
              </a:rPr>
              <a:t>опережающего отражения действительности</a:t>
            </a: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</a:rPr>
              <a:t>, т.е. человек в своем сознании заранее предвосхищает (программирует) и способы предстоящей деятельности, и результаты (цели), которых он стремится достичь.</a:t>
            </a:r>
            <a:endParaRPr lang="ru-RU" sz="2400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92869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C00000"/>
                </a:solidFill>
                <a:latin typeface="Bookman Old Style" pitchFamily="18" charset="0"/>
              </a:rPr>
              <a:t>В процессе воспитания необходимо выявлять и опираться на положительные качества учащихся</a:t>
            </a:r>
            <a:endParaRPr lang="ru-RU" sz="28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1563"/>
            <a:ext cx="5000625" cy="5786437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ru-RU" sz="1900" b="1" smtClean="0">
                <a:solidFill>
                  <a:srgbClr val="000000"/>
                </a:solidFill>
                <a:latin typeface="Bookman Old Style" pitchFamily="18" charset="0"/>
              </a:rPr>
              <a:t>Сущность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ru-RU" sz="200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Личностное развитие побуждает учащихся постоянно прикладывать нервно-психические усилия, овладевать новыми способами деятельности, изменять и совершенствовать сложившиеся стереотипы поведения. Естественно, что одни учащиеся указанные трудности преодолевают сравнительно легко, других они приводят к срывам и неудачам. Если эти срывы и неудачи повторяются и приобретают определенную устойчивость, то ожидание радости успехов сменяется разочарованием, что, как правило, ведет к пассивности учащихся и психологическому дискомфорту.</a:t>
            </a:r>
            <a:endParaRPr lang="ru-RU" sz="1700" smtClean="0">
              <a:solidFill>
                <a:schemeClr val="bg1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endParaRPr lang="ru-RU" sz="1900" b="1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endParaRPr lang="ru-RU" sz="170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625" y="1071563"/>
            <a:ext cx="4143375" cy="5786437"/>
          </a:xfrm>
        </p:spPr>
        <p:txBody>
          <a:bodyPr>
            <a:normAutofit fontScale="85000" lnSpcReduction="10000"/>
          </a:bodyPr>
          <a:lstStyle/>
          <a:p>
            <a:pPr marL="548640" indent="-411480" algn="ctr" fontAlgn="auto">
              <a:spcAft>
                <a:spcPts val="0"/>
              </a:spcAft>
              <a:buClr>
                <a:prstClr val="white">
                  <a:shade val="95000"/>
                </a:prstClr>
              </a:buClr>
              <a:buFont typeface="Wingdings 2"/>
              <a:buNone/>
              <a:defRPr/>
            </a:pPr>
            <a:r>
              <a:rPr lang="ru-RU" sz="2200" b="1" dirty="0" smtClean="0">
                <a:solidFill>
                  <a:prstClr val="black"/>
                </a:solidFill>
                <a:latin typeface="Bookman Old Style" pitchFamily="18" charset="0"/>
              </a:rPr>
              <a:t>Психолого-педагогическая основа (ППО)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prstClr val="white">
                  <a:shade val="95000"/>
                </a:prstClr>
              </a:buClr>
              <a:buFont typeface="Wingdings 2"/>
              <a:buNone/>
              <a:defRPr/>
            </a:pP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</a:rPr>
              <a:t>Обоснованная в физиологии (П.К.Анохин) идея о том, что поведение и развитие человека </a:t>
            </a:r>
            <a:r>
              <a:rPr lang="ru-RU" sz="2400" dirty="0" smtClean="0">
                <a:solidFill>
                  <a:prstClr val="black"/>
                </a:solidFill>
                <a:latin typeface="Bookman Old Style" pitchFamily="18" charset="0"/>
              </a:rPr>
              <a:t>осуществляются по принципу опережающего отражения действительности, т.е. человек в своем сознании заранее предвосхищает (программирует) и способы предстоящей деятельности, и результаты (цели), которых он стремится достичь.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prstClr val="white">
                  <a:shade val="95000"/>
                </a:prstClr>
              </a:buClr>
              <a:buFont typeface="Wingdings 2"/>
              <a:buNone/>
              <a:defRPr/>
            </a:pPr>
            <a:r>
              <a:rPr lang="ru-RU" sz="2400" dirty="0" err="1" smtClean="0">
                <a:solidFill>
                  <a:prstClr val="black"/>
                </a:solidFill>
                <a:latin typeface="Bookman Old Style" pitchFamily="18" charset="0"/>
              </a:rPr>
              <a:t>П.П.Блонский</a:t>
            </a:r>
            <a:r>
              <a:rPr lang="ru-RU" sz="2400" dirty="0" smtClean="0">
                <a:solidFill>
                  <a:prstClr val="black"/>
                </a:solidFill>
                <a:latin typeface="Bookman Old Style" pitchFamily="18" charset="0"/>
              </a:rPr>
              <a:t> считал, что в этих случаях «нужно бороться не с учеником, имеющим недостатки, а вместе с учеником бороться против его недостатков».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prstClr val="white">
                  <a:shade val="95000"/>
                </a:prstClr>
              </a:buClr>
              <a:buFont typeface="Wingdings 2"/>
              <a:buNone/>
              <a:defRPr/>
            </a:pPr>
            <a:endParaRPr lang="ru-RU" sz="2400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 marL="548640" indent="-411480" fontAlgn="auto">
              <a:spcAft>
                <a:spcPts val="0"/>
              </a:spcAft>
              <a:buClr>
                <a:prstClr val="white">
                  <a:shade val="95000"/>
                </a:prstClr>
              </a:buClr>
              <a:buFont typeface="Wingdings 2"/>
              <a:buNone/>
              <a:defRPr/>
            </a:pPr>
            <a:endParaRPr lang="ru-RU" sz="2200" b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000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85725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C00000"/>
                </a:solidFill>
                <a:latin typeface="Bookman Old Style" pitchFamily="18" charset="0"/>
              </a:rPr>
              <a:t>В воспитании необходимо учитывать возрастные и индивидуальные особенности учащихся</a:t>
            </a:r>
            <a:endParaRPr lang="ru-RU" sz="28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00125"/>
            <a:ext cx="6286500" cy="5857875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 typeface="Wingdings 2" pitchFamily="18" charset="2"/>
              <a:buNone/>
            </a:pPr>
            <a:r>
              <a:rPr lang="ru-RU" sz="2300" b="1" smtClean="0">
                <a:solidFill>
                  <a:srgbClr val="000000"/>
                </a:solidFill>
                <a:latin typeface="Bookman Old Style" pitchFamily="18" charset="0"/>
              </a:rPr>
              <a:t>Сущность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ru-RU" sz="210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Значение этой закономерности проявляется в физической, умственной, нравственной и др.сторонах личностного формирования учащихся. Так, в младших классах самосознание детей находится на начальном этапе развития, и их личностное формирование происходит преимущественно под непосредственным влиянием учителя. В подростковых классах, где весьма интенсивно развивается самосознание учащихся, большую роль играет самовоспитание.</a:t>
            </a:r>
            <a:r>
              <a:rPr lang="ru-RU" sz="2100" smtClean="0">
                <a:latin typeface="Bookman Old Style" pitchFamily="18" charset="0"/>
              </a:rPr>
              <a:t> </a:t>
            </a:r>
            <a:r>
              <a:rPr lang="ru-RU" sz="2100" smtClean="0">
                <a:solidFill>
                  <a:schemeClr val="bg1"/>
                </a:solidFill>
                <a:latin typeface="Bookman Old Style" pitchFamily="18" charset="0"/>
              </a:rPr>
              <a:t>Один школьник отличается спокойным, уравновешенным характером, чутко воспринимает замечания и пожелания учителей и сверстников и характеризуется хорошей </a:t>
            </a:r>
            <a:r>
              <a:rPr lang="ru-RU" sz="2100" i="1" smtClean="0">
                <a:solidFill>
                  <a:schemeClr val="bg1"/>
                </a:solidFill>
                <a:latin typeface="Bookman Old Style" pitchFamily="18" charset="0"/>
              </a:rPr>
              <a:t>воспитуемостью. </a:t>
            </a:r>
            <a:r>
              <a:rPr lang="ru-RU" sz="2100" smtClean="0">
                <a:solidFill>
                  <a:schemeClr val="bg1"/>
                </a:solidFill>
                <a:latin typeface="Bookman Old Style" pitchFamily="18" charset="0"/>
              </a:rPr>
              <a:t>Другой, наоборот, обладает повышенной раздражительностью, свои недостатки объясняет придирчивостью педагогов и одноклассников.</a:t>
            </a:r>
            <a:endParaRPr lang="ru-RU" sz="2100" smtClean="0">
              <a:solidFill>
                <a:schemeClr val="bg1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 2" pitchFamily="18" charset="2"/>
              <a:buNone/>
            </a:pPr>
            <a:endParaRPr lang="ru-RU" sz="2100" b="1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 2" pitchFamily="18" charset="2"/>
              <a:buNone/>
            </a:pPr>
            <a:endParaRPr lang="ru-RU" sz="200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286500" y="1000125"/>
            <a:ext cx="2857500" cy="5857875"/>
          </a:xfrm>
        </p:spPr>
        <p:txBody>
          <a:bodyPr>
            <a:normAutofit fontScale="25000" lnSpcReduction="20000"/>
          </a:bodyPr>
          <a:lstStyle/>
          <a:p>
            <a:pPr marL="0" indent="0" algn="ctr" fontAlgn="auto">
              <a:spcBef>
                <a:spcPts val="0"/>
              </a:spcBef>
              <a:spcAft>
                <a:spcPts val="0"/>
              </a:spcAft>
              <a:buClr>
                <a:prstClr val="white">
                  <a:shade val="95000"/>
                </a:prstClr>
              </a:buClr>
              <a:buFont typeface="Wingdings 2"/>
              <a:buNone/>
              <a:defRPr/>
            </a:pPr>
            <a:r>
              <a:rPr lang="ru-RU" sz="9200" b="1" dirty="0" smtClean="0">
                <a:solidFill>
                  <a:prstClr val="black"/>
                </a:solidFill>
                <a:latin typeface="Bookman Old Style" pitchFamily="18" charset="0"/>
              </a:rPr>
              <a:t>Психолого-педагогическая основа (ППО)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prstClr val="white">
                  <a:shade val="95000"/>
                </a:prstClr>
              </a:buClr>
              <a:buFont typeface="Wingdings 2"/>
              <a:buNone/>
              <a:defRPr/>
            </a:pPr>
            <a:endParaRPr lang="ru-RU" sz="71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prstClr val="white">
                  <a:shade val="95000"/>
                </a:prstClr>
              </a:buClr>
              <a:buFont typeface="Wingdings 2"/>
              <a:buNone/>
              <a:defRPr/>
            </a:pPr>
            <a:endParaRPr lang="ru-RU" sz="25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prstClr val="white">
                  <a:shade val="95000"/>
                </a:prstClr>
              </a:buClr>
              <a:buFont typeface="Wingdings 2"/>
              <a:buNone/>
              <a:defRPr/>
            </a:pPr>
            <a:r>
              <a:rPr lang="ru-RU" sz="8400" dirty="0" smtClean="0">
                <a:solidFill>
                  <a:schemeClr val="bg1"/>
                </a:solidFill>
                <a:latin typeface="Bookman Old Style" pitchFamily="18" charset="0"/>
              </a:rPr>
              <a:t>Обоснованная в физиологии и психологии идея о </a:t>
            </a:r>
            <a:r>
              <a:rPr lang="ru-RU" sz="8400" b="1" i="1" dirty="0" err="1" smtClean="0">
                <a:solidFill>
                  <a:srgbClr val="F11746"/>
                </a:solidFill>
                <a:latin typeface="Bookman Old Style" pitchFamily="18" charset="0"/>
              </a:rPr>
              <a:t>сензитивных</a:t>
            </a:r>
            <a:r>
              <a:rPr lang="ru-RU" sz="8400" b="1" i="1" dirty="0" smtClean="0">
                <a:solidFill>
                  <a:srgbClr val="F11746"/>
                </a:solidFill>
                <a:latin typeface="Bookman Old Style" pitchFamily="18" charset="0"/>
              </a:rPr>
              <a:t> </a:t>
            </a:r>
            <a:r>
              <a:rPr lang="ru-RU" sz="8400" dirty="0" smtClean="0">
                <a:solidFill>
                  <a:schemeClr val="bg1"/>
                </a:solidFill>
                <a:latin typeface="Bookman Old Style" pitchFamily="18" charset="0"/>
              </a:rPr>
              <a:t>(наиболее благоприятных) периодах развития личности для овладения общими и специальными способностями</a:t>
            </a:r>
            <a:r>
              <a:rPr lang="ru-RU" sz="8400" dirty="0" smtClean="0">
                <a:solidFill>
                  <a:prstClr val="black"/>
                </a:solidFill>
                <a:latin typeface="Bookman Old Style" pitchFamily="18" charset="0"/>
              </a:rPr>
              <a:t>, различными свойствами и качествами.</a:t>
            </a:r>
          </a:p>
          <a:p>
            <a:pPr marL="548640" indent="-411480" fontAlgn="auto">
              <a:spcAft>
                <a:spcPts val="0"/>
              </a:spcAft>
              <a:buClr>
                <a:prstClr val="white">
                  <a:shade val="95000"/>
                </a:prstClr>
              </a:buClr>
              <a:buFont typeface="Wingdings 2"/>
              <a:buNone/>
              <a:defRPr/>
            </a:pPr>
            <a:endParaRPr lang="ru-RU" sz="8400" b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8400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85725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C00000"/>
                </a:solidFill>
                <a:latin typeface="Bookman Old Style" pitchFamily="18" charset="0"/>
              </a:rPr>
              <a:t>В воспитании необходимо учитывать возрастные и индивидуальные особенности учащихся</a:t>
            </a:r>
            <a:endParaRPr lang="ru-RU" sz="28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00125"/>
            <a:ext cx="6286500" cy="5857875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 typeface="Wingdings 2" pitchFamily="18" charset="2"/>
              <a:buNone/>
            </a:pPr>
            <a:r>
              <a:rPr lang="ru-RU" sz="2300" b="1" smtClean="0">
                <a:solidFill>
                  <a:srgbClr val="000000"/>
                </a:solidFill>
                <a:latin typeface="Bookman Old Style" pitchFamily="18" charset="0"/>
              </a:rPr>
              <a:t>Сущность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ru-RU" sz="210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Значение этой закономерности проявляется в физической, умственной, нравственной и др.сторонах личностного формирования учащихся. Так, в младших классах самосознание детей находится на начальном этапе развития, и их личностное формирование происходит преимущественно под непосредственным влиянием учителя. В подростковых классах, где весьма интенсивно развивается самосознание учащихся, большую роль играет самовоспитание.</a:t>
            </a:r>
            <a:r>
              <a:rPr lang="ru-RU" sz="2100" smtClean="0">
                <a:latin typeface="Bookman Old Style" pitchFamily="18" charset="0"/>
              </a:rPr>
              <a:t> </a:t>
            </a:r>
            <a:r>
              <a:rPr lang="ru-RU" sz="2100" smtClean="0">
                <a:solidFill>
                  <a:schemeClr val="bg1"/>
                </a:solidFill>
                <a:latin typeface="Bookman Old Style" pitchFamily="18" charset="0"/>
              </a:rPr>
              <a:t>Один школьник отличается спокойным, уравновешенным характером, чутко воспринимает замечания и пожелания учителей и сверстников и характеризуется хорошей </a:t>
            </a:r>
            <a:r>
              <a:rPr lang="ru-RU" sz="2100" i="1" smtClean="0">
                <a:solidFill>
                  <a:schemeClr val="bg1"/>
                </a:solidFill>
                <a:latin typeface="Bookman Old Style" pitchFamily="18" charset="0"/>
              </a:rPr>
              <a:t>воспитуемостью. </a:t>
            </a:r>
            <a:r>
              <a:rPr lang="ru-RU" sz="2100" smtClean="0">
                <a:solidFill>
                  <a:schemeClr val="bg1"/>
                </a:solidFill>
                <a:latin typeface="Bookman Old Style" pitchFamily="18" charset="0"/>
              </a:rPr>
              <a:t>Другой, наоборот, обладает повышенной раздражительностью, свои недостатки объясняет придирчивостью педагогов и одноклассников.</a:t>
            </a:r>
            <a:endParaRPr lang="ru-RU" sz="2100" smtClean="0">
              <a:solidFill>
                <a:schemeClr val="bg1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 2" pitchFamily="18" charset="2"/>
              <a:buNone/>
            </a:pPr>
            <a:endParaRPr lang="ru-RU" sz="2100" b="1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 2" pitchFamily="18" charset="2"/>
              <a:buNone/>
            </a:pPr>
            <a:endParaRPr lang="ru-RU" sz="200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286500" y="1000125"/>
            <a:ext cx="2857500" cy="5857875"/>
          </a:xfrm>
        </p:spPr>
        <p:txBody>
          <a:bodyPr>
            <a:normAutofit fontScale="25000" lnSpcReduction="20000"/>
          </a:bodyPr>
          <a:lstStyle/>
          <a:p>
            <a:pPr marL="0" indent="0" algn="ctr" fontAlgn="auto">
              <a:spcBef>
                <a:spcPts val="0"/>
              </a:spcBef>
              <a:spcAft>
                <a:spcPts val="0"/>
              </a:spcAft>
              <a:buClr>
                <a:prstClr val="white">
                  <a:shade val="95000"/>
                </a:prstClr>
              </a:buClr>
              <a:buFont typeface="Wingdings 2"/>
              <a:buNone/>
              <a:defRPr/>
            </a:pPr>
            <a:r>
              <a:rPr lang="ru-RU" sz="9200" b="1" dirty="0" smtClean="0">
                <a:solidFill>
                  <a:prstClr val="black"/>
                </a:solidFill>
                <a:latin typeface="Bookman Old Style" pitchFamily="18" charset="0"/>
              </a:rPr>
              <a:t>Психолого-педагогическая основа (ППО)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prstClr val="white">
                  <a:shade val="95000"/>
                </a:prstClr>
              </a:buClr>
              <a:buFont typeface="Wingdings 2"/>
              <a:buNone/>
              <a:defRPr/>
            </a:pPr>
            <a:endParaRPr lang="ru-RU" sz="71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prstClr val="white">
                  <a:shade val="95000"/>
                </a:prstClr>
              </a:buClr>
              <a:buFont typeface="Wingdings 2"/>
              <a:buNone/>
              <a:defRPr/>
            </a:pPr>
            <a:endParaRPr lang="ru-RU" sz="25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prstClr val="white">
                  <a:shade val="95000"/>
                </a:prstClr>
              </a:buClr>
              <a:buFont typeface="Wingdings 2"/>
              <a:buNone/>
              <a:defRPr/>
            </a:pPr>
            <a:r>
              <a:rPr lang="ru-RU" sz="8400" dirty="0" smtClean="0">
                <a:solidFill>
                  <a:schemeClr val="bg1"/>
                </a:solidFill>
                <a:latin typeface="Bookman Old Style" pitchFamily="18" charset="0"/>
              </a:rPr>
              <a:t>Обоснованная в физиологии и психологии идея о </a:t>
            </a:r>
            <a:r>
              <a:rPr lang="ru-RU" sz="8400" b="1" i="1" dirty="0" err="1" smtClean="0">
                <a:solidFill>
                  <a:srgbClr val="F11746"/>
                </a:solidFill>
                <a:latin typeface="Bookman Old Style" pitchFamily="18" charset="0"/>
              </a:rPr>
              <a:t>сензитивных</a:t>
            </a:r>
            <a:r>
              <a:rPr lang="ru-RU" sz="8400" b="1" i="1" dirty="0" smtClean="0">
                <a:solidFill>
                  <a:srgbClr val="F11746"/>
                </a:solidFill>
                <a:latin typeface="Bookman Old Style" pitchFamily="18" charset="0"/>
              </a:rPr>
              <a:t> </a:t>
            </a:r>
            <a:r>
              <a:rPr lang="ru-RU" sz="8400" dirty="0" smtClean="0">
                <a:solidFill>
                  <a:schemeClr val="bg1"/>
                </a:solidFill>
                <a:latin typeface="Bookman Old Style" pitchFamily="18" charset="0"/>
              </a:rPr>
              <a:t>(наиболее благоприятных) периодах развития личности для овладения общими и специальными способностями</a:t>
            </a:r>
            <a:r>
              <a:rPr lang="ru-RU" sz="8400" dirty="0" smtClean="0">
                <a:solidFill>
                  <a:prstClr val="black"/>
                </a:solidFill>
                <a:latin typeface="Bookman Old Style" pitchFamily="18" charset="0"/>
              </a:rPr>
              <a:t>, различными свойствами и качествами.</a:t>
            </a:r>
          </a:p>
          <a:p>
            <a:pPr marL="548640" indent="-411480" fontAlgn="auto">
              <a:spcAft>
                <a:spcPts val="0"/>
              </a:spcAft>
              <a:buClr>
                <a:prstClr val="white">
                  <a:shade val="95000"/>
                </a:prstClr>
              </a:buClr>
              <a:buFont typeface="Wingdings 2"/>
              <a:buNone/>
              <a:defRPr/>
            </a:pPr>
            <a:endParaRPr lang="ru-RU" sz="8400" b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8400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C00000"/>
                </a:solidFill>
                <a:latin typeface="Bookman Old Style" pitchFamily="18" charset="0"/>
              </a:rPr>
              <a:t>Воспитание оказывается более действенным, когда оно осуществляется в коллективе и поддерживается им</a:t>
            </a:r>
            <a:endParaRPr lang="ru-RU" sz="24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14438"/>
            <a:ext cx="5857875" cy="5643562"/>
          </a:xfrm>
        </p:spPr>
        <p:txBody>
          <a:bodyPr>
            <a:normAutofit/>
          </a:bodyPr>
          <a:lstStyle/>
          <a:p>
            <a:pPr marL="548640" indent="-411480" algn="ctr" fontAlgn="auto">
              <a:spcAft>
                <a:spcPts val="0"/>
              </a:spcAft>
              <a:buClr>
                <a:prstClr val="white">
                  <a:shade val="95000"/>
                </a:prstClr>
              </a:buClr>
              <a:buFont typeface="Wingdings 2"/>
              <a:buNone/>
              <a:defRPr/>
            </a:pPr>
            <a:r>
              <a:rPr lang="ru-RU" sz="2300" b="1" dirty="0" smtClean="0">
                <a:solidFill>
                  <a:prstClr val="black"/>
                </a:solidFill>
                <a:latin typeface="Bookman Old Style" pitchFamily="18" charset="0"/>
              </a:rPr>
              <a:t>Сущность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Здесь следует иметь в виду по крайней мере два следующих положения.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1000"/>
              <a:buFont typeface="Wingdings" pitchFamily="2" charset="2"/>
              <a:buChar char="q"/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Bookman Old Style" pitchFamily="18" charset="0"/>
              </a:rPr>
              <a:t>Первое</a:t>
            </a:r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: важной задачей воспитания является формирование у учащихся товарищеских отношений, коллективизма, стремления к взаимопомощи, культуры общения.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96000"/>
              <a:buFont typeface="Wingdings" pitchFamily="2" charset="2"/>
              <a:buChar char="q"/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Bookman Old Style" pitchFamily="18" charset="0"/>
              </a:rPr>
              <a:t>Второе</a:t>
            </a:r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: воспитание не может быть ограничено лишь непосредственным воздействием педагога на воспитуемых и должно подкрепляться разносторонним влиянием коллектива, в котором они живут и с которым находятся в постоянном взаимодействии. Коллектив обеспечивает свободу и защищенность личности и обогащает ее духовное развитие. 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sz="200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8915" name="Содержимое 3"/>
          <p:cNvSpPr>
            <a:spLocks noGrp="1"/>
          </p:cNvSpPr>
          <p:nvPr>
            <p:ph sz="half" idx="2"/>
          </p:nvPr>
        </p:nvSpPr>
        <p:spPr>
          <a:xfrm>
            <a:off x="5786438" y="1214438"/>
            <a:ext cx="3357562" cy="5643562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 typeface="Wingdings 2" pitchFamily="18" charset="2"/>
              <a:buNone/>
            </a:pPr>
            <a:r>
              <a:rPr lang="ru-RU" sz="2300" b="1" smtClean="0">
                <a:solidFill>
                  <a:srgbClr val="000000"/>
                </a:solidFill>
                <a:latin typeface="Bookman Old Style" pitchFamily="18" charset="0"/>
              </a:rPr>
              <a:t>Психолого-педагогическая основа (ППО)</a:t>
            </a:r>
          </a:p>
          <a:p>
            <a:pPr marL="0" indent="0">
              <a:spcBef>
                <a:spcPct val="0"/>
              </a:spcBef>
              <a:buFont typeface="Wingdings 2" pitchFamily="18" charset="2"/>
              <a:buNone/>
            </a:pPr>
            <a:endParaRPr lang="ru-RU" smtClean="0">
              <a:solidFill>
                <a:schemeClr val="bg1"/>
              </a:solidFill>
            </a:endParaRPr>
          </a:p>
          <a:p>
            <a:pPr marL="0" indent="0">
              <a:spcBef>
                <a:spcPct val="0"/>
              </a:spcBef>
              <a:buFont typeface="Wingdings 2" pitchFamily="18" charset="2"/>
              <a:buNone/>
            </a:pPr>
            <a:endParaRPr lang="ru-RU" smtClean="0">
              <a:solidFill>
                <a:schemeClr val="bg1"/>
              </a:solidFill>
            </a:endParaRPr>
          </a:p>
          <a:p>
            <a:pPr marL="0" indent="0">
              <a:spcBef>
                <a:spcPct val="0"/>
              </a:spcBef>
              <a:buClr>
                <a:srgbClr val="FF0000"/>
              </a:buClr>
              <a:buSzPct val="90000"/>
              <a:buFont typeface="Wingdings" pitchFamily="2" charset="2"/>
              <a:buChar char="q"/>
            </a:pPr>
            <a:r>
              <a:rPr lang="ru-RU" smtClean="0">
                <a:solidFill>
                  <a:schemeClr val="bg1"/>
                </a:solidFill>
                <a:latin typeface="Bookman Old Style" pitchFamily="18" charset="0"/>
              </a:rPr>
              <a:t>Стремление к совместной деятельности является естественной потребностью человека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300" dirty="0" smtClean="0">
                <a:solidFill>
                  <a:srgbClr val="C00000"/>
                </a:solidFill>
                <a:latin typeface="Bookman Old Style" pitchFamily="18" charset="0"/>
              </a:rPr>
              <a:t>В воспитании учащихся необходима согласованность воспитательных усилий школы, родителей </a:t>
            </a:r>
            <a:br>
              <a:rPr lang="ru-RU" sz="2300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2300" dirty="0" smtClean="0">
                <a:solidFill>
                  <a:srgbClr val="C00000"/>
                </a:solidFill>
                <a:latin typeface="Bookman Old Style" pitchFamily="18" charset="0"/>
              </a:rPr>
              <a:t>и общественности </a:t>
            </a:r>
            <a:endParaRPr lang="ru-RU" sz="23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428750"/>
            <a:ext cx="5429250" cy="5429250"/>
          </a:xfrm>
        </p:spPr>
        <p:txBody>
          <a:bodyPr>
            <a:normAutofit fontScale="40000" lnSpcReduction="20000"/>
          </a:bodyPr>
          <a:lstStyle/>
          <a:p>
            <a:pPr marL="548640" indent="-411480" algn="ctr" fontAlgn="auto">
              <a:spcAft>
                <a:spcPts val="0"/>
              </a:spcAft>
              <a:buClr>
                <a:prstClr val="white">
                  <a:shade val="95000"/>
                </a:prstClr>
              </a:buClr>
              <a:buFont typeface="Wingdings 2"/>
              <a:buNone/>
              <a:defRPr/>
            </a:pPr>
            <a:r>
              <a:rPr lang="ru-RU" sz="5800" b="1" dirty="0" smtClean="0">
                <a:solidFill>
                  <a:prstClr val="black"/>
                </a:solidFill>
                <a:latin typeface="Bookman Old Style" pitchFamily="18" charset="0"/>
              </a:rPr>
              <a:t>Сущность</a:t>
            </a:r>
          </a:p>
          <a:p>
            <a:pPr marL="548640" indent="-411480" algn="ctr" fontAlgn="auto">
              <a:spcAft>
                <a:spcPts val="0"/>
              </a:spcAft>
              <a:buClr>
                <a:prstClr val="white">
                  <a:shade val="95000"/>
                </a:prstClr>
              </a:buClr>
              <a:buFont typeface="Wingdings 2"/>
              <a:buNone/>
              <a:defRPr/>
            </a:pPr>
            <a:endParaRPr lang="ru-RU" sz="3000" b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000" dirty="0" smtClean="0">
                <a:solidFill>
                  <a:schemeClr val="bg1"/>
                </a:solidFill>
                <a:latin typeface="Bookman Old Style" pitchFamily="18" charset="0"/>
              </a:rPr>
              <a:t>Здесь следует иметь в виду по крайней мере два следующих положения.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1000"/>
              <a:buFont typeface="Wingdings" pitchFamily="2" charset="2"/>
              <a:buChar char="q"/>
              <a:defRPr/>
            </a:pPr>
            <a:r>
              <a:rPr lang="ru-RU" sz="5000" b="1" dirty="0" smtClean="0">
                <a:solidFill>
                  <a:schemeClr val="bg1"/>
                </a:solidFill>
                <a:latin typeface="Bookman Old Style" pitchFamily="18" charset="0"/>
              </a:rPr>
              <a:t>Первое</a:t>
            </a:r>
            <a:r>
              <a:rPr lang="ru-RU" sz="5000" dirty="0" smtClean="0">
                <a:solidFill>
                  <a:schemeClr val="bg1"/>
                </a:solidFill>
                <a:latin typeface="Bookman Old Style" pitchFamily="18" charset="0"/>
              </a:rPr>
              <a:t>: важной задачей воспитания является формирование у учащихся товарищеских отношений, коллективизма, стремления к взаимопомощи, культуры общения.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96000"/>
              <a:buFont typeface="Wingdings" pitchFamily="2" charset="2"/>
              <a:buChar char="q"/>
              <a:defRPr/>
            </a:pPr>
            <a:r>
              <a:rPr lang="ru-RU" sz="5000" b="1" dirty="0" smtClean="0">
                <a:solidFill>
                  <a:schemeClr val="bg1"/>
                </a:solidFill>
                <a:latin typeface="Bookman Old Style" pitchFamily="18" charset="0"/>
              </a:rPr>
              <a:t>Второе</a:t>
            </a:r>
            <a:r>
              <a:rPr lang="ru-RU" sz="5000" dirty="0" smtClean="0">
                <a:solidFill>
                  <a:schemeClr val="bg1"/>
                </a:solidFill>
                <a:latin typeface="Bookman Old Style" pitchFamily="18" charset="0"/>
              </a:rPr>
              <a:t>: воспитание не может быть ограничено лишь непосредственным воздействием педагога на воспитуемых и должно подкрепляться разносторонним влиянием коллектива, в котором они живут и с которым находятся в постоянном взаимодействии. Коллектив обеспечивает свободу и защищенность личности и обогащает ее духовное развитие. 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sz="500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29250" y="1428750"/>
            <a:ext cx="3714750" cy="5429250"/>
          </a:xfrm>
        </p:spPr>
        <p:txBody>
          <a:bodyPr>
            <a:normAutofit fontScale="40000" lnSpcReduction="20000"/>
          </a:bodyPr>
          <a:lstStyle/>
          <a:p>
            <a:pPr marL="0" indent="0" algn="ctr" fontAlgn="auto">
              <a:spcBef>
                <a:spcPts val="0"/>
              </a:spcBef>
              <a:spcAft>
                <a:spcPts val="0"/>
              </a:spcAft>
              <a:buClr>
                <a:prstClr val="white">
                  <a:shade val="95000"/>
                </a:prstClr>
              </a:buClr>
              <a:buFont typeface="Wingdings 2"/>
              <a:buNone/>
              <a:defRPr/>
            </a:pPr>
            <a:r>
              <a:rPr lang="ru-RU" sz="5500" b="1" dirty="0" smtClean="0">
                <a:solidFill>
                  <a:prstClr val="black"/>
                </a:solidFill>
                <a:latin typeface="Bookman Old Style" pitchFamily="18" charset="0"/>
              </a:rPr>
              <a:t>Психолого-педагогическая основа (ППО)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90000"/>
              <a:buFont typeface="Wingdings" pitchFamily="2" charset="2"/>
              <a:buChar char="q"/>
              <a:defRPr/>
            </a:pPr>
            <a:r>
              <a:rPr lang="ru-RU" sz="5100" dirty="0" smtClean="0">
                <a:solidFill>
                  <a:schemeClr val="bg1"/>
                </a:solidFill>
                <a:latin typeface="Bookman Old Style" pitchFamily="18" charset="0"/>
              </a:rPr>
              <a:t>Эта закономерность имеет физиологическую и психолого-педагогическую основу, согласно которой для формирования устойчивых стереотипов поведения (условных рефлексов, привычек, личностных качеств) требуются определенное постоянство и согласованность разнообразных влияний и воздействий, испытываемых воспитуемым.</a:t>
            </a:r>
            <a:endParaRPr lang="ru-RU" sz="5100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FF0000"/>
                </a:solidFill>
                <a:latin typeface="Bookman Old Style" pitchFamily="18" charset="0"/>
              </a:rPr>
              <a:t>Закономерности и принципы обучения</a:t>
            </a:r>
            <a:endParaRPr lang="ru-RU" sz="32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31304" y="2214554"/>
            <a:ext cx="2857488" cy="4643446"/>
          </a:xfr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  <a:ln/>
        </p:spPr>
        <p:txBody>
          <a:bodyPr>
            <a:normAutofit/>
          </a:bodyPr>
          <a:lstStyle/>
          <a:p>
            <a:pPr marL="0" indent="0">
              <a:buFont typeface="Wingdings 2" pitchFamily="18" charset="2"/>
              <a:buNone/>
            </a:pPr>
            <a:r>
              <a:rPr lang="ru-RU" sz="2100" b="1" smtClean="0">
                <a:solidFill>
                  <a:schemeClr val="bg1"/>
                </a:solidFill>
                <a:latin typeface="Cambria Math" pitchFamily="18" charset="0"/>
              </a:rPr>
              <a:t>отражают закономерности, которые связаны 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2100" b="1" smtClean="0">
                <a:solidFill>
                  <a:schemeClr val="bg1"/>
                </a:solidFill>
                <a:latin typeface="Cambria Math" pitchFamily="18" charset="0"/>
              </a:rPr>
              <a:t>с отбором содержания образования 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2100" b="1" smtClean="0">
                <a:solidFill>
                  <a:schemeClr val="bg1"/>
                </a:solidFill>
                <a:latin typeface="Cambria Math" pitchFamily="18" charset="0"/>
              </a:rPr>
              <a:t>и его совершенствованием</a:t>
            </a:r>
          </a:p>
          <a:p>
            <a:pPr marL="0" indent="0">
              <a:buFont typeface="Wingdings 2" pitchFamily="18" charset="2"/>
              <a:buNone/>
            </a:pPr>
            <a:endParaRPr lang="ru-RU" sz="2300" smtClean="0">
              <a:latin typeface="Cambria Math" pitchFamily="18" charset="0"/>
            </a:endParaRPr>
          </a:p>
        </p:txBody>
      </p:sp>
      <p:sp>
        <p:nvSpPr>
          <p:cNvPr id="40965" name="Содержимое 7"/>
          <p:cNvSpPr>
            <a:spLocks noGrp="1"/>
          </p:cNvSpPr>
          <p:nvPr>
            <p:ph sz="quarter" idx="4"/>
          </p:nvPr>
        </p:nvSpPr>
        <p:spPr>
          <a:xfrm>
            <a:off x="2928938" y="1857375"/>
            <a:ext cx="6215062" cy="5000625"/>
          </a:xfr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/>
          </a:gradFill>
        </p:spPr>
        <p:txBody>
          <a:bodyPr/>
          <a:lstStyle/>
          <a:p>
            <a:pPr marL="0" indent="0" algn="just">
              <a:spcBef>
                <a:spcPct val="0"/>
              </a:spcBef>
              <a:buFont typeface="Wingdings 2" pitchFamily="18" charset="2"/>
              <a:buNone/>
            </a:pPr>
            <a:r>
              <a:rPr lang="ru-RU" sz="1900" b="1" smtClean="0">
                <a:solidFill>
                  <a:schemeClr val="bg1"/>
                </a:solidFill>
                <a:latin typeface="Cambria" pitchFamily="18" charset="0"/>
              </a:rPr>
              <a:t>отражают закономерности, которые связаны с организацией учебного процесса:</a:t>
            </a:r>
          </a:p>
          <a:p>
            <a:pPr marL="0" indent="0" algn="just">
              <a:spcBef>
                <a:spcPct val="0"/>
              </a:spcBef>
              <a:buFont typeface="Wingdings 2" pitchFamily="18" charset="2"/>
              <a:buNone/>
            </a:pPr>
            <a:r>
              <a:rPr lang="ru-RU" sz="1900" smtClean="0">
                <a:solidFill>
                  <a:schemeClr val="bg1"/>
                </a:solidFill>
                <a:latin typeface="Cambria Math" pitchFamily="18" charset="0"/>
              </a:rPr>
              <a:t>-научности и мировоззренческо-нравственной направленности учебной работы;</a:t>
            </a:r>
          </a:p>
          <a:p>
            <a:pPr marL="0" indent="0" algn="just">
              <a:spcBef>
                <a:spcPct val="0"/>
              </a:spcBef>
              <a:buFont typeface="Wingdings 2" pitchFamily="18" charset="2"/>
              <a:buNone/>
            </a:pPr>
            <a:r>
              <a:rPr lang="ru-RU" sz="1900" smtClean="0">
                <a:solidFill>
                  <a:schemeClr val="bg1"/>
                </a:solidFill>
                <a:latin typeface="Cambria Math" pitchFamily="18" charset="0"/>
              </a:rPr>
              <a:t>-проблемности обучения;</a:t>
            </a:r>
          </a:p>
          <a:p>
            <a:pPr marL="0" indent="0" algn="just">
              <a:spcBef>
                <a:spcPct val="0"/>
              </a:spcBef>
              <a:buFontTx/>
              <a:buChar char="-"/>
            </a:pPr>
            <a:r>
              <a:rPr lang="ru-RU" sz="1900" smtClean="0">
                <a:solidFill>
                  <a:schemeClr val="bg1"/>
                </a:solidFill>
                <a:latin typeface="Cambria Math" pitchFamily="18" charset="0"/>
              </a:rPr>
              <a:t>наглядности обучения;</a:t>
            </a:r>
          </a:p>
          <a:p>
            <a:pPr marL="0" indent="0" algn="just">
              <a:spcBef>
                <a:spcPct val="0"/>
              </a:spcBef>
              <a:buFontTx/>
              <a:buChar char="-"/>
            </a:pPr>
            <a:r>
              <a:rPr lang="ru-RU" sz="1900" smtClean="0">
                <a:solidFill>
                  <a:schemeClr val="bg1"/>
                </a:solidFill>
                <a:latin typeface="Cambria Math" pitchFamily="18" charset="0"/>
              </a:rPr>
              <a:t>-сознательности и творческой активности уч.-ся в обучении;</a:t>
            </a:r>
          </a:p>
          <a:p>
            <a:pPr marL="0" indent="0" algn="just">
              <a:spcBef>
                <a:spcPct val="0"/>
              </a:spcBef>
              <a:buFontTx/>
              <a:buChar char="-"/>
            </a:pPr>
            <a:r>
              <a:rPr lang="ru-RU" sz="1900" smtClean="0">
                <a:solidFill>
                  <a:schemeClr val="bg1"/>
                </a:solidFill>
                <a:latin typeface="Cambria Math" pitchFamily="18" charset="0"/>
              </a:rPr>
              <a:t>-доступности обучения при достаточном уровне трудности;</a:t>
            </a:r>
          </a:p>
          <a:p>
            <a:pPr marL="0" indent="0" algn="just">
              <a:spcBef>
                <a:spcPct val="0"/>
              </a:spcBef>
              <a:buFont typeface="Wingdings 2" pitchFamily="18" charset="2"/>
              <a:buNone/>
            </a:pPr>
            <a:r>
              <a:rPr lang="ru-RU" sz="1900" smtClean="0">
                <a:solidFill>
                  <a:schemeClr val="bg1"/>
                </a:solidFill>
                <a:latin typeface="Cambria Math" pitchFamily="18" charset="0"/>
              </a:rPr>
              <a:t>-последовательности и систематичности  обучения;</a:t>
            </a:r>
          </a:p>
          <a:p>
            <a:pPr marL="0" indent="0" algn="just">
              <a:spcBef>
                <a:spcPct val="0"/>
              </a:spcBef>
              <a:buFont typeface="Wingdings 2" pitchFamily="18" charset="2"/>
              <a:buNone/>
            </a:pPr>
            <a:r>
              <a:rPr lang="ru-RU" sz="1900" smtClean="0">
                <a:solidFill>
                  <a:schemeClr val="bg1"/>
                </a:solidFill>
                <a:latin typeface="Cambria Math" pitchFamily="18" charset="0"/>
              </a:rPr>
              <a:t>- прочности обучения и его цикличности;</a:t>
            </a:r>
          </a:p>
          <a:p>
            <a:pPr marL="0" indent="0" algn="just">
              <a:spcBef>
                <a:spcPct val="0"/>
              </a:spcBef>
              <a:buFont typeface="Wingdings 2" pitchFamily="18" charset="2"/>
              <a:buNone/>
            </a:pPr>
            <a:r>
              <a:rPr lang="ru-RU" sz="1900" smtClean="0">
                <a:solidFill>
                  <a:schemeClr val="bg1"/>
                </a:solidFill>
                <a:latin typeface="Cambria Math" pitchFamily="18" charset="0"/>
              </a:rPr>
              <a:t>-единства обучающих, развивающих и воспитательных функций учебной работы;</a:t>
            </a:r>
          </a:p>
          <a:p>
            <a:pPr marL="0" indent="0" algn="just">
              <a:spcBef>
                <a:spcPct val="0"/>
              </a:spcBef>
              <a:buFontTx/>
              <a:buChar char="-"/>
            </a:pPr>
            <a:r>
              <a:rPr lang="ru-RU" sz="1900" smtClean="0">
                <a:solidFill>
                  <a:schemeClr val="bg1"/>
                </a:solidFill>
                <a:latin typeface="Cambria Math" pitchFamily="18" charset="0"/>
              </a:rPr>
              <a:t>-соответствия обучения возрастным и индивидуальным особенностям обучаемых.</a:t>
            </a:r>
          </a:p>
          <a:p>
            <a:pPr marL="0" indent="0" algn="just">
              <a:spcBef>
                <a:spcPct val="0"/>
              </a:spcBef>
              <a:buFontTx/>
              <a:buChar char="-"/>
            </a:pPr>
            <a:r>
              <a:rPr lang="ru-RU" sz="1900" smtClean="0">
                <a:solidFill>
                  <a:schemeClr val="bg1"/>
                </a:solidFill>
                <a:latin typeface="Cambria Math" pitchFamily="18" charset="0"/>
              </a:rPr>
              <a:t>-продуктивности и надежности.</a:t>
            </a:r>
            <a:endParaRPr lang="ru-RU" sz="1900" smtClean="0">
              <a:latin typeface="Cambria Math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0" y="836613"/>
            <a:ext cx="2916238" cy="1152525"/>
          </a:xfrm>
          <a:prstGeom prst="downArrow">
            <a:avLst>
              <a:gd name="adj1" fmla="val 50000"/>
              <a:gd name="adj2" fmla="val 51158"/>
            </a:avLst>
          </a:prstGeom>
          <a:solidFill>
            <a:srgbClr val="FF0000">
              <a:alpha val="60000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1300" b="1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300" b="1" dirty="0" smtClean="0">
                <a:solidFill>
                  <a:schemeClr val="bg1"/>
                </a:solidFill>
                <a:latin typeface="Cambria" pitchFamily="18" charset="0"/>
              </a:rPr>
              <a:t>Содержательные</a:t>
            </a:r>
            <a:endParaRPr lang="ru-RU" sz="13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>
          <a:xfrm>
            <a:off x="3348038" y="1125538"/>
            <a:ext cx="5572125" cy="64293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 sz="1400" b="1" cap="none" smtClean="0">
                <a:solidFill>
                  <a:schemeClr val="bg1"/>
                </a:solidFill>
                <a:latin typeface="Cambria" pitchFamily="18" charset="0"/>
              </a:rPr>
              <a:t>ОРГАНИЗАЦИОННО-</a:t>
            </a:r>
          </a:p>
          <a:p>
            <a:pPr algn="ctr">
              <a:lnSpc>
                <a:spcPct val="80000"/>
              </a:lnSpc>
            </a:pPr>
            <a:r>
              <a:rPr lang="ru-RU" sz="1400" b="1" cap="none" smtClean="0">
                <a:solidFill>
                  <a:schemeClr val="bg1"/>
                </a:solidFill>
                <a:latin typeface="Cambria" pitchFamily="18" charset="0"/>
              </a:rPr>
              <a:t>МЕТОДИЧЕСКИЕ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000132"/>
          </a:xfrm>
        </p:spPr>
        <p:txBody>
          <a:bodyPr>
            <a:normAutofit fontScale="90000"/>
          </a:bodyPr>
          <a:lstStyle/>
          <a:p>
            <a:pPr marL="651510" indent="-5143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60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+mn-ea"/>
                <a:cs typeface="+mn-cs"/>
              </a:rPr>
              <a:t>Понятие о целостном </a:t>
            </a:r>
            <a:br>
              <a:rPr lang="ru-RU" sz="360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+mn-ea"/>
                <a:cs typeface="+mn-cs"/>
              </a:rPr>
            </a:br>
            <a:r>
              <a:rPr lang="ru-RU" sz="360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+mn-ea"/>
                <a:cs typeface="+mn-cs"/>
              </a:rPr>
              <a:t>педагогическом процессе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313"/>
            <a:ext cx="9144000" cy="5500687"/>
          </a:xfrm>
        </p:spPr>
        <p:txBody>
          <a:bodyPr>
            <a:normAutofit lnSpcReduction="10000"/>
          </a:bodyPr>
          <a:lstStyle/>
          <a:p>
            <a:pPr marL="0" indent="0" algn="just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	</a:t>
            </a:r>
            <a:r>
              <a:rPr lang="ru-RU" sz="2200" b="1" dirty="0" smtClean="0">
                <a:solidFill>
                  <a:schemeClr val="bg1"/>
                </a:solidFill>
                <a:latin typeface="Bookman Old Style" pitchFamily="18" charset="0"/>
              </a:rPr>
              <a:t>В истории педагогики приоритет в разработке понятия </a:t>
            </a:r>
            <a:r>
              <a:rPr lang="ru-RU" sz="2200" b="1" i="1" dirty="0" smtClean="0">
                <a:solidFill>
                  <a:srgbClr val="FF0000"/>
                </a:solidFill>
                <a:latin typeface="Bookman Old Style" pitchFamily="18" charset="0"/>
              </a:rPr>
              <a:t>«педагогический процесс»</a:t>
            </a:r>
            <a:r>
              <a:rPr lang="ru-RU" sz="22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Bookman Old Style" pitchFamily="18" charset="0"/>
              </a:rPr>
              <a:t>принадлежит </a:t>
            </a:r>
            <a:r>
              <a:rPr lang="ru-RU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П. Ф. Каптереву. </a:t>
            </a:r>
            <a:r>
              <a:rPr lang="ru-RU" sz="2200" b="1" dirty="0" smtClean="0">
                <a:solidFill>
                  <a:schemeClr val="bg1"/>
                </a:solidFill>
                <a:latin typeface="Bookman Old Style" pitchFamily="18" charset="0"/>
              </a:rPr>
              <a:t>В свое время он пришел к выводу: «Обучение», «образование», «приучение», «воспитание», «наставление», «увещание», «взыскания» и другие подобные многочисленные слова обозначают различные свойства, стороны, средства и моменты одного большого целого педагогического процесса».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200" b="1" dirty="0" smtClean="0">
                <a:solidFill>
                  <a:schemeClr val="bg1"/>
                </a:solidFill>
                <a:latin typeface="Bookman Old Style" pitchFamily="18" charset="0"/>
              </a:rPr>
              <a:t>	В дальнейшем развивали представления о целостном педагогическом процессе С. Т. </a:t>
            </a:r>
            <a:r>
              <a:rPr lang="ru-RU" sz="2200" b="1" dirty="0" err="1" smtClean="0">
                <a:solidFill>
                  <a:schemeClr val="bg1"/>
                </a:solidFill>
                <a:latin typeface="Bookman Old Style" pitchFamily="18" charset="0"/>
              </a:rPr>
              <a:t>Шацкий</a:t>
            </a:r>
            <a:r>
              <a:rPr lang="ru-RU" sz="2200" b="1" dirty="0" smtClean="0">
                <a:solidFill>
                  <a:schemeClr val="bg1"/>
                </a:solidFill>
                <a:latin typeface="Bookman Old Style" pitchFamily="18" charset="0"/>
              </a:rPr>
              <a:t>, П. П. </a:t>
            </a:r>
            <a:r>
              <a:rPr lang="ru-RU" sz="2200" b="1" dirty="0" err="1" smtClean="0">
                <a:solidFill>
                  <a:schemeClr val="bg1"/>
                </a:solidFill>
                <a:latin typeface="Bookman Old Style" pitchFamily="18" charset="0"/>
              </a:rPr>
              <a:t>Блонский</a:t>
            </a:r>
            <a:r>
              <a:rPr lang="ru-RU" sz="2200" b="1" dirty="0" smtClean="0">
                <a:solidFill>
                  <a:schemeClr val="bg1"/>
                </a:solidFill>
                <a:latin typeface="Bookman Old Style" pitchFamily="18" charset="0"/>
              </a:rPr>
              <a:t>, А. С. Макаренко и другие. Вместе с тем, начиная с 1930-х годов, обучение и воспитание изучаются как автономные, самостоятельные процессы, не зависимые друг от друга. В середине 70-х годов XX века наука вновь обращается к проблеме </a:t>
            </a:r>
            <a:r>
              <a:rPr lang="ru-RU" sz="2200" b="1" dirty="0" smtClean="0">
                <a:solidFill>
                  <a:srgbClr val="FF0000"/>
                </a:solidFill>
                <a:latin typeface="Bookman Old Style" pitchFamily="18" charset="0"/>
              </a:rPr>
              <a:t>целостного педагогического процесса,</a:t>
            </a:r>
            <a:r>
              <a:rPr lang="ru-RU" sz="2200" b="1" dirty="0" smtClean="0">
                <a:solidFill>
                  <a:schemeClr val="bg1"/>
                </a:solidFill>
                <a:latin typeface="Bookman Old Style" pitchFamily="18" charset="0"/>
              </a:rPr>
              <a:t> что было вызвано, в частности, потребностями практики.</a:t>
            </a:r>
            <a:endParaRPr lang="ru-RU" sz="22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2547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ПЕДАГОГИЧЕСКАЯ СИСТЕМА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/>
          </a:bodyPr>
          <a:lstStyle/>
          <a:p>
            <a:pPr marL="0" lvl="5" indent="450000" algn="just">
              <a:spcBef>
                <a:spcPts val="0"/>
              </a:spcBef>
              <a:buFont typeface="Wingdings 3"/>
              <a:buNone/>
              <a:defRPr/>
            </a:pPr>
            <a:r>
              <a:rPr lang="ru-RU" sz="2300" b="1" dirty="0" smtClean="0">
                <a:solidFill>
                  <a:schemeClr val="bg1"/>
                </a:solidFill>
                <a:latin typeface="Bookman Old Style" pitchFamily="18" charset="0"/>
              </a:rPr>
              <a:t>Авторы современных концепций (Ю. К. </a:t>
            </a:r>
            <a:r>
              <a:rPr lang="ru-RU" sz="2300" b="1" dirty="0" err="1" smtClean="0">
                <a:solidFill>
                  <a:schemeClr val="bg1"/>
                </a:solidFill>
                <a:latin typeface="Bookman Old Style" pitchFamily="18" charset="0"/>
              </a:rPr>
              <a:t>Бабанский</a:t>
            </a:r>
            <a:r>
              <a:rPr lang="ru-RU" sz="2300" b="1" dirty="0" smtClean="0">
                <a:solidFill>
                  <a:schemeClr val="bg1"/>
                </a:solidFill>
                <a:latin typeface="Bookman Old Style" pitchFamily="18" charset="0"/>
              </a:rPr>
              <a:t>, Ю. П. Сокольников, В. В. Краевский, В. А. </a:t>
            </a:r>
            <a:r>
              <a:rPr lang="ru-RU" sz="2300" b="1" dirty="0" err="1" smtClean="0">
                <a:solidFill>
                  <a:schemeClr val="bg1"/>
                </a:solidFill>
                <a:latin typeface="Bookman Old Style" pitchFamily="18" charset="0"/>
              </a:rPr>
              <a:t>Сластенин</a:t>
            </a:r>
            <a:r>
              <a:rPr lang="ru-RU" sz="2300" b="1" dirty="0" smtClean="0">
                <a:solidFill>
                  <a:schemeClr val="bg1"/>
                </a:solidFill>
                <a:latin typeface="Bookman Old Style" pitchFamily="18" charset="0"/>
              </a:rPr>
              <a:t> и другие) сходятся во мнении, что раскрыть сущность целостного педагогического процесса можно только на основе методологии системного подхода. </a:t>
            </a:r>
          </a:p>
          <a:p>
            <a:pPr marL="0" lvl="5" indent="450000" algn="just">
              <a:spcBef>
                <a:spcPts val="0"/>
              </a:spcBef>
              <a:buFont typeface="Wingdings 3"/>
              <a:buNone/>
              <a:defRPr/>
            </a:pPr>
            <a:r>
              <a:rPr lang="ru-RU" sz="2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Педагогическая система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</a:rPr>
              <a:t>– </a:t>
            </a:r>
            <a:r>
              <a:rPr lang="ru-RU" sz="2400" b="1" dirty="0" smtClean="0">
                <a:solidFill>
                  <a:schemeClr val="bg1"/>
                </a:solidFill>
                <a:latin typeface="Bookman Old Style" pitchFamily="18" charset="0"/>
              </a:rPr>
              <a:t>совокупность взаимосвязанных компонентов, характеризующих сущность педагогической деятельности, объединенных общей целью функционирования и единством управления, выступающих во взаимодействии со средой как целостное явление. Педагогическая система – «открытая» система, изменяющаяся под влиянием социальных изменений, прогресса общества в науке, культуре, технике.</a:t>
            </a:r>
          </a:p>
          <a:p>
            <a:pPr marL="450000" lvl="5" indent="0">
              <a:spcBef>
                <a:spcPts val="0"/>
              </a:spcBef>
              <a:buFont typeface="Wingdings 3"/>
              <a:buNone/>
              <a:defRPr/>
            </a:pPr>
            <a:endParaRPr lang="ru-RU" sz="24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71438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C00000"/>
                </a:solidFill>
                <a:latin typeface="Bookman Old Style" pitchFamily="18" charset="0"/>
              </a:rPr>
              <a:t>СУЩНОСТЬ ПЕДАГОГИЧЕСКОГО ПРОЦЕССА</a:t>
            </a:r>
            <a:endParaRPr lang="ru-RU" sz="28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63"/>
            <a:ext cx="9144000" cy="5786437"/>
          </a:xfrm>
        </p:spPr>
        <p:txBody>
          <a:bodyPr>
            <a:normAutofit lnSpcReduction="10000"/>
          </a:bodyPr>
          <a:lstStyle/>
          <a:p>
            <a:pPr marL="0" lvl="4" indent="450000" algn="just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Педагогический процесс</a:t>
            </a:r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Bookman Old Style" pitchFamily="18" charset="0"/>
              </a:rPr>
              <a:t>есть специально организованное взаимодействие педагогов и воспитанников, направленное на решение развивающих и образовательных задач. </a:t>
            </a:r>
          </a:p>
          <a:p>
            <a:pPr marL="0" lvl="4" indent="450000" algn="just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Bookman Old Style" pitchFamily="18" charset="0"/>
              </a:rPr>
              <a:t>Педагогический процесс выполняет следующие взаимосвязанные функции:</a:t>
            </a:r>
          </a:p>
          <a:p>
            <a:pPr marL="0" lvl="4" indent="450000" algn="just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Bookman Old Style" pitchFamily="18" charset="0"/>
              </a:rPr>
              <a:t>обучающую – формирование мотивации и опыта учебно-познавательной и практической деятельности, освоение основ научных знаний и содержащегося в них опыта ценностных отношений;</a:t>
            </a:r>
          </a:p>
          <a:p>
            <a:pPr marL="0" lvl="4" indent="450000" algn="just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Bookman Old Style" pitchFamily="18" charset="0"/>
              </a:rPr>
              <a:t>воспитательную – формирование отношений личности к окружающему миру и себе и соответствующих им качеств, свойств личности; </a:t>
            </a:r>
          </a:p>
          <a:p>
            <a:pPr marL="0" lvl="4" indent="450000" algn="just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Bookman Old Style" pitchFamily="18" charset="0"/>
              </a:rPr>
              <a:t>развивающую – развитие психических процессов, свойств и качеств личности. </a:t>
            </a:r>
          </a:p>
          <a:p>
            <a:pPr marL="0" lvl="4" indent="450000" algn="just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400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92869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C00000"/>
                </a:solidFill>
              </a:rPr>
              <a:t>Структура целостного </a:t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>педагогического процесса</a:t>
            </a: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Users\Falk\Desktop\111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36"/>
            <a:ext cx="9144000" cy="5429264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  <a:ln cap="rnd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beve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4" name="Овал 3"/>
          <p:cNvSpPr/>
          <p:nvPr/>
        </p:nvSpPr>
        <p:spPr>
          <a:xfrm>
            <a:off x="3714750" y="6357938"/>
            <a:ext cx="2071688" cy="50006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Результат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000132"/>
          </a:xfrm>
          <a:blipFill>
            <a:blip r:embed="rId4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600" dirty="0" smtClean="0">
                <a:solidFill>
                  <a:srgbClr val="C00000"/>
                </a:solidFill>
                <a:latin typeface="Bookman Old Style" pitchFamily="18" charset="0"/>
              </a:rPr>
              <a:t>ХАРАКТЕРИСТИКА ПЕДАГОГИЧЕСКОГО ПРОЦЕССА</a:t>
            </a:r>
            <a:endParaRPr lang="ru-RU" sz="26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0" y="928688"/>
            <a:ext cx="9144000" cy="5929312"/>
          </a:xfrm>
        </p:spPr>
        <p:txBody>
          <a:bodyPr/>
          <a:lstStyle/>
          <a:p>
            <a:pPr marL="0" indent="449263" algn="just">
              <a:spcBef>
                <a:spcPct val="0"/>
              </a:spcBef>
              <a:buFont typeface="Wingdings 2" pitchFamily="18" charset="2"/>
              <a:buNone/>
            </a:pPr>
            <a:endParaRPr lang="ru-RU" sz="2400" smtClean="0"/>
          </a:p>
          <a:p>
            <a:pPr marL="0" indent="449263" algn="just">
              <a:spcBef>
                <a:spcPct val="0"/>
              </a:spcBef>
              <a:buFont typeface="Wingdings 2" pitchFamily="18" charset="2"/>
              <a:buNone/>
            </a:pPr>
            <a:endParaRPr lang="ru-RU" sz="2400" smtClean="0"/>
          </a:p>
          <a:p>
            <a:pPr marL="0" indent="449263" algn="just">
              <a:spcBef>
                <a:spcPct val="0"/>
              </a:spcBef>
              <a:buFont typeface="Wingdings 2" pitchFamily="18" charset="2"/>
              <a:buNone/>
            </a:pPr>
            <a:endParaRPr lang="ru-RU" sz="2400" smtClean="0"/>
          </a:p>
          <a:p>
            <a:pPr marL="0" indent="449263" algn="just">
              <a:spcBef>
                <a:spcPct val="0"/>
              </a:spcBef>
              <a:buFont typeface="Wingdings 2" pitchFamily="18" charset="2"/>
              <a:buNone/>
            </a:pPr>
            <a:endParaRPr lang="ru-RU" sz="2400" smtClean="0"/>
          </a:p>
          <a:p>
            <a:pPr marL="0" indent="449263" algn="just">
              <a:spcBef>
                <a:spcPct val="0"/>
              </a:spcBef>
              <a:buFont typeface="Wingdings 2" pitchFamily="18" charset="2"/>
              <a:buNone/>
            </a:pPr>
            <a:endParaRPr lang="ru-RU" sz="2300" b="1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grpSp>
        <p:nvGrpSpPr>
          <p:cNvPr id="20484" name="Группа 4"/>
          <p:cNvGrpSpPr>
            <a:grpSpLocks/>
          </p:cNvGrpSpPr>
          <p:nvPr/>
        </p:nvGrpSpPr>
        <p:grpSpPr bwMode="auto">
          <a:xfrm>
            <a:off x="0" y="1428750"/>
            <a:ext cx="9144000" cy="5429250"/>
            <a:chOff x="0" y="1000108"/>
            <a:chExt cx="9144000" cy="5857892"/>
          </a:xfrm>
        </p:grpSpPr>
        <p:sp>
          <p:nvSpPr>
            <p:cNvPr id="20485" name="Прямоугольник 5"/>
            <p:cNvSpPr>
              <a:spLocks noChangeArrowheads="1"/>
            </p:cNvSpPr>
            <p:nvPr/>
          </p:nvSpPr>
          <p:spPr bwMode="auto">
            <a:xfrm>
              <a:off x="0" y="1000108"/>
              <a:ext cx="9144000" cy="5857892"/>
            </a:xfrm>
            <a:prstGeom prst="rect">
              <a:avLst/>
            </a:prstGeom>
            <a:gradFill rotWithShape="0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0" y="1358091"/>
              <a:ext cx="3849688" cy="1296615"/>
            </a:xfrm>
            <a:custGeom>
              <a:avLst/>
              <a:gdLst>
                <a:gd name="connsiteX0" fmla="*/ 0 w 3850410"/>
                <a:gd name="connsiteY0" fmla="*/ 129704 h 1297037"/>
                <a:gd name="connsiteX1" fmla="*/ 37990 w 3850410"/>
                <a:gd name="connsiteY1" fmla="*/ 37989 h 1297037"/>
                <a:gd name="connsiteX2" fmla="*/ 129705 w 3850410"/>
                <a:gd name="connsiteY2" fmla="*/ 0 h 1297037"/>
                <a:gd name="connsiteX3" fmla="*/ 3720706 w 3850410"/>
                <a:gd name="connsiteY3" fmla="*/ 0 h 1297037"/>
                <a:gd name="connsiteX4" fmla="*/ 3812421 w 3850410"/>
                <a:gd name="connsiteY4" fmla="*/ 37990 h 1297037"/>
                <a:gd name="connsiteX5" fmla="*/ 3850410 w 3850410"/>
                <a:gd name="connsiteY5" fmla="*/ 129705 h 1297037"/>
                <a:gd name="connsiteX6" fmla="*/ 3850410 w 3850410"/>
                <a:gd name="connsiteY6" fmla="*/ 1167333 h 1297037"/>
                <a:gd name="connsiteX7" fmla="*/ 3812421 w 3850410"/>
                <a:gd name="connsiteY7" fmla="*/ 1259048 h 1297037"/>
                <a:gd name="connsiteX8" fmla="*/ 3720706 w 3850410"/>
                <a:gd name="connsiteY8" fmla="*/ 1297037 h 1297037"/>
                <a:gd name="connsiteX9" fmla="*/ 129704 w 3850410"/>
                <a:gd name="connsiteY9" fmla="*/ 1297037 h 1297037"/>
                <a:gd name="connsiteX10" fmla="*/ 37989 w 3850410"/>
                <a:gd name="connsiteY10" fmla="*/ 1259047 h 1297037"/>
                <a:gd name="connsiteX11" fmla="*/ 0 w 3850410"/>
                <a:gd name="connsiteY11" fmla="*/ 1167332 h 1297037"/>
                <a:gd name="connsiteX12" fmla="*/ 0 w 3850410"/>
                <a:gd name="connsiteY12" fmla="*/ 129704 h 129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50410" h="1297037">
                  <a:moveTo>
                    <a:pt x="0" y="129704"/>
                  </a:moveTo>
                  <a:cubicBezTo>
                    <a:pt x="0" y="95304"/>
                    <a:pt x="13665" y="62314"/>
                    <a:pt x="37990" y="37989"/>
                  </a:cubicBezTo>
                  <a:cubicBezTo>
                    <a:pt x="62314" y="13665"/>
                    <a:pt x="95305" y="0"/>
                    <a:pt x="129705" y="0"/>
                  </a:cubicBezTo>
                  <a:lnTo>
                    <a:pt x="3720706" y="0"/>
                  </a:lnTo>
                  <a:cubicBezTo>
                    <a:pt x="3755106" y="0"/>
                    <a:pt x="3788096" y="13665"/>
                    <a:pt x="3812421" y="37990"/>
                  </a:cubicBezTo>
                  <a:cubicBezTo>
                    <a:pt x="3836745" y="62314"/>
                    <a:pt x="3850410" y="95305"/>
                    <a:pt x="3850410" y="129705"/>
                  </a:cubicBezTo>
                  <a:lnTo>
                    <a:pt x="3850410" y="1167333"/>
                  </a:lnTo>
                  <a:cubicBezTo>
                    <a:pt x="3850410" y="1201733"/>
                    <a:pt x="3836745" y="1234723"/>
                    <a:pt x="3812421" y="1259048"/>
                  </a:cubicBezTo>
                  <a:cubicBezTo>
                    <a:pt x="3788097" y="1283372"/>
                    <a:pt x="3755106" y="1297037"/>
                    <a:pt x="3720706" y="1297037"/>
                  </a:cubicBezTo>
                  <a:lnTo>
                    <a:pt x="129704" y="1297037"/>
                  </a:lnTo>
                  <a:cubicBezTo>
                    <a:pt x="95304" y="1297037"/>
                    <a:pt x="62314" y="1283372"/>
                    <a:pt x="37989" y="1259047"/>
                  </a:cubicBezTo>
                  <a:cubicBezTo>
                    <a:pt x="13665" y="1234723"/>
                    <a:pt x="0" y="1201732"/>
                    <a:pt x="0" y="1167332"/>
                  </a:cubicBezTo>
                  <a:lnTo>
                    <a:pt x="0" y="12970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98949" tIns="78629" rIns="98949" bIns="78629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200" dirty="0">
                  <a:latin typeface="Bookman Old Style" pitchFamily="18" charset="0"/>
                </a:rPr>
                <a:t>СИСТЕМНОСТЬ</a:t>
              </a:r>
              <a:endParaRPr lang="ru-RU" sz="3200" dirty="0">
                <a:latin typeface="Bookman Old Style" pitchFamily="18" charset="0"/>
              </a:endParaRP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385763" y="2654706"/>
              <a:ext cx="385762" cy="127434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274715"/>
                  </a:lnTo>
                  <a:lnTo>
                    <a:pt x="385948" y="1274715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Полилиния 8"/>
            <p:cNvSpPr/>
            <p:nvPr/>
          </p:nvSpPr>
          <p:spPr>
            <a:xfrm>
              <a:off x="771525" y="3279890"/>
              <a:ext cx="3111500" cy="1298328"/>
            </a:xfrm>
            <a:custGeom>
              <a:avLst/>
              <a:gdLst>
                <a:gd name="connsiteX0" fmla="*/ 0 w 3112121"/>
                <a:gd name="connsiteY0" fmla="*/ 129704 h 1297037"/>
                <a:gd name="connsiteX1" fmla="*/ 37990 w 3112121"/>
                <a:gd name="connsiteY1" fmla="*/ 37989 h 1297037"/>
                <a:gd name="connsiteX2" fmla="*/ 129705 w 3112121"/>
                <a:gd name="connsiteY2" fmla="*/ 0 h 1297037"/>
                <a:gd name="connsiteX3" fmla="*/ 2982417 w 3112121"/>
                <a:gd name="connsiteY3" fmla="*/ 0 h 1297037"/>
                <a:gd name="connsiteX4" fmla="*/ 3074132 w 3112121"/>
                <a:gd name="connsiteY4" fmla="*/ 37990 h 1297037"/>
                <a:gd name="connsiteX5" fmla="*/ 3112121 w 3112121"/>
                <a:gd name="connsiteY5" fmla="*/ 129705 h 1297037"/>
                <a:gd name="connsiteX6" fmla="*/ 3112121 w 3112121"/>
                <a:gd name="connsiteY6" fmla="*/ 1167333 h 1297037"/>
                <a:gd name="connsiteX7" fmla="*/ 3074132 w 3112121"/>
                <a:gd name="connsiteY7" fmla="*/ 1259048 h 1297037"/>
                <a:gd name="connsiteX8" fmla="*/ 2982417 w 3112121"/>
                <a:gd name="connsiteY8" fmla="*/ 1297037 h 1297037"/>
                <a:gd name="connsiteX9" fmla="*/ 129704 w 3112121"/>
                <a:gd name="connsiteY9" fmla="*/ 1297037 h 1297037"/>
                <a:gd name="connsiteX10" fmla="*/ 37989 w 3112121"/>
                <a:gd name="connsiteY10" fmla="*/ 1259047 h 1297037"/>
                <a:gd name="connsiteX11" fmla="*/ 0 w 3112121"/>
                <a:gd name="connsiteY11" fmla="*/ 1167332 h 1297037"/>
                <a:gd name="connsiteX12" fmla="*/ 0 w 3112121"/>
                <a:gd name="connsiteY12" fmla="*/ 129704 h 129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12121" h="1297037">
                  <a:moveTo>
                    <a:pt x="0" y="129704"/>
                  </a:moveTo>
                  <a:cubicBezTo>
                    <a:pt x="0" y="95304"/>
                    <a:pt x="13665" y="62314"/>
                    <a:pt x="37990" y="37989"/>
                  </a:cubicBezTo>
                  <a:cubicBezTo>
                    <a:pt x="62314" y="13665"/>
                    <a:pt x="95305" y="0"/>
                    <a:pt x="129705" y="0"/>
                  </a:cubicBezTo>
                  <a:lnTo>
                    <a:pt x="2982417" y="0"/>
                  </a:lnTo>
                  <a:cubicBezTo>
                    <a:pt x="3016817" y="0"/>
                    <a:pt x="3049807" y="13665"/>
                    <a:pt x="3074132" y="37990"/>
                  </a:cubicBezTo>
                  <a:cubicBezTo>
                    <a:pt x="3098456" y="62314"/>
                    <a:pt x="3112121" y="95305"/>
                    <a:pt x="3112121" y="129705"/>
                  </a:cubicBezTo>
                  <a:lnTo>
                    <a:pt x="3112121" y="1167333"/>
                  </a:lnTo>
                  <a:cubicBezTo>
                    <a:pt x="3112121" y="1201733"/>
                    <a:pt x="3098456" y="1234723"/>
                    <a:pt x="3074132" y="1259048"/>
                  </a:cubicBezTo>
                  <a:cubicBezTo>
                    <a:pt x="3049808" y="1283372"/>
                    <a:pt x="3016817" y="1297037"/>
                    <a:pt x="2982417" y="1297037"/>
                  </a:cubicBezTo>
                  <a:lnTo>
                    <a:pt x="129704" y="1297037"/>
                  </a:lnTo>
                  <a:cubicBezTo>
                    <a:pt x="95304" y="1297037"/>
                    <a:pt x="62314" y="1283372"/>
                    <a:pt x="37989" y="1259047"/>
                  </a:cubicBezTo>
                  <a:cubicBezTo>
                    <a:pt x="13665" y="1234723"/>
                    <a:pt x="0" y="1201732"/>
                    <a:pt x="0" y="1167332"/>
                  </a:cubicBezTo>
                  <a:lnTo>
                    <a:pt x="0" y="12970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1329" tIns="73549" rIns="91329" bIns="73549" spcCol="1270" anchor="ctr"/>
            <a:lstStyle/>
            <a:p>
              <a:pPr algn="ctr" defTabSz="1244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dirty="0">
                  <a:latin typeface="Bookman Old Style" pitchFamily="18" charset="0"/>
                </a:rPr>
                <a:t>Двусторонность</a:t>
              </a:r>
              <a:endParaRPr lang="ru-RU" sz="2800" dirty="0">
                <a:latin typeface="Bookman Old Style" pitchFamily="18" charset="0"/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385763" y="2654706"/>
              <a:ext cx="385762" cy="289640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896011"/>
                  </a:lnTo>
                  <a:lnTo>
                    <a:pt x="385948" y="289601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Полилиния 10"/>
            <p:cNvSpPr/>
            <p:nvPr/>
          </p:nvSpPr>
          <p:spPr>
            <a:xfrm>
              <a:off x="771525" y="4901944"/>
              <a:ext cx="3959225" cy="1296616"/>
            </a:xfrm>
            <a:custGeom>
              <a:avLst/>
              <a:gdLst>
                <a:gd name="connsiteX0" fmla="*/ 0 w 3958972"/>
                <a:gd name="connsiteY0" fmla="*/ 129704 h 1297037"/>
                <a:gd name="connsiteX1" fmla="*/ 37990 w 3958972"/>
                <a:gd name="connsiteY1" fmla="*/ 37989 h 1297037"/>
                <a:gd name="connsiteX2" fmla="*/ 129705 w 3958972"/>
                <a:gd name="connsiteY2" fmla="*/ 0 h 1297037"/>
                <a:gd name="connsiteX3" fmla="*/ 3829268 w 3958972"/>
                <a:gd name="connsiteY3" fmla="*/ 0 h 1297037"/>
                <a:gd name="connsiteX4" fmla="*/ 3920983 w 3958972"/>
                <a:gd name="connsiteY4" fmla="*/ 37990 h 1297037"/>
                <a:gd name="connsiteX5" fmla="*/ 3958972 w 3958972"/>
                <a:gd name="connsiteY5" fmla="*/ 129705 h 1297037"/>
                <a:gd name="connsiteX6" fmla="*/ 3958972 w 3958972"/>
                <a:gd name="connsiteY6" fmla="*/ 1167333 h 1297037"/>
                <a:gd name="connsiteX7" fmla="*/ 3920983 w 3958972"/>
                <a:gd name="connsiteY7" fmla="*/ 1259048 h 1297037"/>
                <a:gd name="connsiteX8" fmla="*/ 3829268 w 3958972"/>
                <a:gd name="connsiteY8" fmla="*/ 1297037 h 1297037"/>
                <a:gd name="connsiteX9" fmla="*/ 129704 w 3958972"/>
                <a:gd name="connsiteY9" fmla="*/ 1297037 h 1297037"/>
                <a:gd name="connsiteX10" fmla="*/ 37989 w 3958972"/>
                <a:gd name="connsiteY10" fmla="*/ 1259047 h 1297037"/>
                <a:gd name="connsiteX11" fmla="*/ 0 w 3958972"/>
                <a:gd name="connsiteY11" fmla="*/ 1167332 h 1297037"/>
                <a:gd name="connsiteX12" fmla="*/ 0 w 3958972"/>
                <a:gd name="connsiteY12" fmla="*/ 129704 h 129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58972" h="1297037">
                  <a:moveTo>
                    <a:pt x="0" y="129704"/>
                  </a:moveTo>
                  <a:cubicBezTo>
                    <a:pt x="0" y="95304"/>
                    <a:pt x="13665" y="62314"/>
                    <a:pt x="37990" y="37989"/>
                  </a:cubicBezTo>
                  <a:cubicBezTo>
                    <a:pt x="62314" y="13665"/>
                    <a:pt x="95305" y="0"/>
                    <a:pt x="129705" y="0"/>
                  </a:cubicBezTo>
                  <a:lnTo>
                    <a:pt x="3829268" y="0"/>
                  </a:lnTo>
                  <a:cubicBezTo>
                    <a:pt x="3863668" y="0"/>
                    <a:pt x="3896658" y="13665"/>
                    <a:pt x="3920983" y="37990"/>
                  </a:cubicBezTo>
                  <a:cubicBezTo>
                    <a:pt x="3945307" y="62314"/>
                    <a:pt x="3958972" y="95305"/>
                    <a:pt x="3958972" y="129705"/>
                  </a:cubicBezTo>
                  <a:lnTo>
                    <a:pt x="3958972" y="1167333"/>
                  </a:lnTo>
                  <a:cubicBezTo>
                    <a:pt x="3958972" y="1201733"/>
                    <a:pt x="3945307" y="1234723"/>
                    <a:pt x="3920983" y="1259048"/>
                  </a:cubicBezTo>
                  <a:cubicBezTo>
                    <a:pt x="3896659" y="1283372"/>
                    <a:pt x="3863668" y="1297037"/>
                    <a:pt x="3829268" y="1297037"/>
                  </a:cubicBezTo>
                  <a:lnTo>
                    <a:pt x="129704" y="1297037"/>
                  </a:lnTo>
                  <a:cubicBezTo>
                    <a:pt x="95304" y="1297037"/>
                    <a:pt x="62314" y="1283372"/>
                    <a:pt x="37989" y="1259047"/>
                  </a:cubicBezTo>
                  <a:cubicBezTo>
                    <a:pt x="13665" y="1234723"/>
                    <a:pt x="0" y="1201732"/>
                    <a:pt x="0" y="1167332"/>
                  </a:cubicBezTo>
                  <a:lnTo>
                    <a:pt x="0" y="12970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1329" tIns="73549" rIns="91329" bIns="73549" spcCol="1270" anchor="ctr"/>
            <a:lstStyle/>
            <a:p>
              <a:pPr algn="ctr" defTabSz="1244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dirty="0">
                  <a:latin typeface="Bookman Old Style" pitchFamily="18" charset="0"/>
                </a:rPr>
                <a:t>Целенаправленность</a:t>
              </a:r>
              <a:endParaRPr lang="ru-RU" sz="2800" dirty="0">
                <a:latin typeface="Bookman Old Style" pitchFamily="18" charset="0"/>
              </a:endParaRP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4500563" y="1387208"/>
              <a:ext cx="4643437" cy="1298328"/>
            </a:xfrm>
            <a:custGeom>
              <a:avLst/>
              <a:gdLst>
                <a:gd name="connsiteX0" fmla="*/ 0 w 4643237"/>
                <a:gd name="connsiteY0" fmla="*/ 129704 h 1297037"/>
                <a:gd name="connsiteX1" fmla="*/ 37990 w 4643237"/>
                <a:gd name="connsiteY1" fmla="*/ 37989 h 1297037"/>
                <a:gd name="connsiteX2" fmla="*/ 129705 w 4643237"/>
                <a:gd name="connsiteY2" fmla="*/ 0 h 1297037"/>
                <a:gd name="connsiteX3" fmla="*/ 4513533 w 4643237"/>
                <a:gd name="connsiteY3" fmla="*/ 0 h 1297037"/>
                <a:gd name="connsiteX4" fmla="*/ 4605248 w 4643237"/>
                <a:gd name="connsiteY4" fmla="*/ 37990 h 1297037"/>
                <a:gd name="connsiteX5" fmla="*/ 4643237 w 4643237"/>
                <a:gd name="connsiteY5" fmla="*/ 129705 h 1297037"/>
                <a:gd name="connsiteX6" fmla="*/ 4643237 w 4643237"/>
                <a:gd name="connsiteY6" fmla="*/ 1167333 h 1297037"/>
                <a:gd name="connsiteX7" fmla="*/ 4605248 w 4643237"/>
                <a:gd name="connsiteY7" fmla="*/ 1259048 h 1297037"/>
                <a:gd name="connsiteX8" fmla="*/ 4513533 w 4643237"/>
                <a:gd name="connsiteY8" fmla="*/ 1297037 h 1297037"/>
                <a:gd name="connsiteX9" fmla="*/ 129704 w 4643237"/>
                <a:gd name="connsiteY9" fmla="*/ 1297037 h 1297037"/>
                <a:gd name="connsiteX10" fmla="*/ 37989 w 4643237"/>
                <a:gd name="connsiteY10" fmla="*/ 1259047 h 1297037"/>
                <a:gd name="connsiteX11" fmla="*/ 0 w 4643237"/>
                <a:gd name="connsiteY11" fmla="*/ 1167332 h 1297037"/>
                <a:gd name="connsiteX12" fmla="*/ 0 w 4643237"/>
                <a:gd name="connsiteY12" fmla="*/ 129704 h 129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43237" h="1297037">
                  <a:moveTo>
                    <a:pt x="0" y="129704"/>
                  </a:moveTo>
                  <a:cubicBezTo>
                    <a:pt x="0" y="95304"/>
                    <a:pt x="13665" y="62314"/>
                    <a:pt x="37990" y="37989"/>
                  </a:cubicBezTo>
                  <a:cubicBezTo>
                    <a:pt x="62314" y="13665"/>
                    <a:pt x="95305" y="0"/>
                    <a:pt x="129705" y="0"/>
                  </a:cubicBezTo>
                  <a:lnTo>
                    <a:pt x="4513533" y="0"/>
                  </a:lnTo>
                  <a:cubicBezTo>
                    <a:pt x="4547933" y="0"/>
                    <a:pt x="4580923" y="13665"/>
                    <a:pt x="4605248" y="37990"/>
                  </a:cubicBezTo>
                  <a:cubicBezTo>
                    <a:pt x="4629572" y="62314"/>
                    <a:pt x="4643237" y="95305"/>
                    <a:pt x="4643237" y="129705"/>
                  </a:cubicBezTo>
                  <a:lnTo>
                    <a:pt x="4643237" y="1167333"/>
                  </a:lnTo>
                  <a:cubicBezTo>
                    <a:pt x="4643237" y="1201733"/>
                    <a:pt x="4629572" y="1234723"/>
                    <a:pt x="4605248" y="1259048"/>
                  </a:cubicBezTo>
                  <a:cubicBezTo>
                    <a:pt x="4580924" y="1283372"/>
                    <a:pt x="4547933" y="1297037"/>
                    <a:pt x="4513533" y="1297037"/>
                  </a:cubicBezTo>
                  <a:lnTo>
                    <a:pt x="129704" y="1297037"/>
                  </a:lnTo>
                  <a:cubicBezTo>
                    <a:pt x="95304" y="1297037"/>
                    <a:pt x="62314" y="1283372"/>
                    <a:pt x="37989" y="1259047"/>
                  </a:cubicBezTo>
                  <a:cubicBezTo>
                    <a:pt x="13665" y="1234723"/>
                    <a:pt x="0" y="1201732"/>
                    <a:pt x="0" y="1167332"/>
                  </a:cubicBezTo>
                  <a:lnTo>
                    <a:pt x="0" y="12970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06569" tIns="83709" rIns="106569" bIns="83709" spcCol="1270" anchor="ctr"/>
            <a:lstStyle/>
            <a:p>
              <a:pPr algn="ctr" defTabSz="1600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600" dirty="0">
                  <a:latin typeface="Bookman Old Style" pitchFamily="18" charset="0"/>
                </a:rPr>
                <a:t>ЦЕЛОСТНОСТЬ</a:t>
              </a:r>
              <a:endParaRPr lang="ru-RU" sz="3600" dirty="0">
                <a:latin typeface="Bookman Old Style" pitchFamily="18" charset="0"/>
              </a:endParaRP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4965700" y="2685537"/>
              <a:ext cx="534988" cy="132059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321136"/>
                  </a:lnTo>
                  <a:lnTo>
                    <a:pt x="535605" y="1321136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5500688" y="3356967"/>
              <a:ext cx="2749550" cy="1298328"/>
            </a:xfrm>
            <a:custGeom>
              <a:avLst/>
              <a:gdLst>
                <a:gd name="connsiteX0" fmla="*/ 0 w 2749054"/>
                <a:gd name="connsiteY0" fmla="*/ 129704 h 1297037"/>
                <a:gd name="connsiteX1" fmla="*/ 37990 w 2749054"/>
                <a:gd name="connsiteY1" fmla="*/ 37989 h 1297037"/>
                <a:gd name="connsiteX2" fmla="*/ 129705 w 2749054"/>
                <a:gd name="connsiteY2" fmla="*/ 0 h 1297037"/>
                <a:gd name="connsiteX3" fmla="*/ 2619350 w 2749054"/>
                <a:gd name="connsiteY3" fmla="*/ 0 h 1297037"/>
                <a:gd name="connsiteX4" fmla="*/ 2711065 w 2749054"/>
                <a:gd name="connsiteY4" fmla="*/ 37990 h 1297037"/>
                <a:gd name="connsiteX5" fmla="*/ 2749054 w 2749054"/>
                <a:gd name="connsiteY5" fmla="*/ 129705 h 1297037"/>
                <a:gd name="connsiteX6" fmla="*/ 2749054 w 2749054"/>
                <a:gd name="connsiteY6" fmla="*/ 1167333 h 1297037"/>
                <a:gd name="connsiteX7" fmla="*/ 2711065 w 2749054"/>
                <a:gd name="connsiteY7" fmla="*/ 1259048 h 1297037"/>
                <a:gd name="connsiteX8" fmla="*/ 2619350 w 2749054"/>
                <a:gd name="connsiteY8" fmla="*/ 1297037 h 1297037"/>
                <a:gd name="connsiteX9" fmla="*/ 129704 w 2749054"/>
                <a:gd name="connsiteY9" fmla="*/ 1297037 h 1297037"/>
                <a:gd name="connsiteX10" fmla="*/ 37989 w 2749054"/>
                <a:gd name="connsiteY10" fmla="*/ 1259047 h 1297037"/>
                <a:gd name="connsiteX11" fmla="*/ 0 w 2749054"/>
                <a:gd name="connsiteY11" fmla="*/ 1167332 h 1297037"/>
                <a:gd name="connsiteX12" fmla="*/ 0 w 2749054"/>
                <a:gd name="connsiteY12" fmla="*/ 129704 h 129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49054" h="1297037">
                  <a:moveTo>
                    <a:pt x="0" y="129704"/>
                  </a:moveTo>
                  <a:cubicBezTo>
                    <a:pt x="0" y="95304"/>
                    <a:pt x="13665" y="62314"/>
                    <a:pt x="37990" y="37989"/>
                  </a:cubicBezTo>
                  <a:cubicBezTo>
                    <a:pt x="62314" y="13665"/>
                    <a:pt x="95305" y="0"/>
                    <a:pt x="129705" y="0"/>
                  </a:cubicBezTo>
                  <a:lnTo>
                    <a:pt x="2619350" y="0"/>
                  </a:lnTo>
                  <a:cubicBezTo>
                    <a:pt x="2653750" y="0"/>
                    <a:pt x="2686740" y="13665"/>
                    <a:pt x="2711065" y="37990"/>
                  </a:cubicBezTo>
                  <a:cubicBezTo>
                    <a:pt x="2735389" y="62314"/>
                    <a:pt x="2749054" y="95305"/>
                    <a:pt x="2749054" y="129705"/>
                  </a:cubicBezTo>
                  <a:lnTo>
                    <a:pt x="2749054" y="1167333"/>
                  </a:lnTo>
                  <a:cubicBezTo>
                    <a:pt x="2749054" y="1201733"/>
                    <a:pt x="2735389" y="1234723"/>
                    <a:pt x="2711065" y="1259048"/>
                  </a:cubicBezTo>
                  <a:cubicBezTo>
                    <a:pt x="2686741" y="1283372"/>
                    <a:pt x="2653750" y="1297037"/>
                    <a:pt x="2619350" y="1297037"/>
                  </a:cubicBezTo>
                  <a:lnTo>
                    <a:pt x="129704" y="1297037"/>
                  </a:lnTo>
                  <a:cubicBezTo>
                    <a:pt x="95304" y="1297037"/>
                    <a:pt x="62314" y="1283372"/>
                    <a:pt x="37989" y="1259047"/>
                  </a:cubicBezTo>
                  <a:cubicBezTo>
                    <a:pt x="13665" y="1234723"/>
                    <a:pt x="0" y="1201732"/>
                    <a:pt x="0" y="1167332"/>
                  </a:cubicBezTo>
                  <a:lnTo>
                    <a:pt x="0" y="12970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1329" tIns="73549" rIns="91329" bIns="73549" spcCol="1270" anchor="ctr"/>
            <a:lstStyle/>
            <a:p>
              <a:pPr algn="ctr" defTabSz="1244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dirty="0">
                  <a:latin typeface="Bookman Old Style" pitchFamily="18" charset="0"/>
                </a:rPr>
                <a:t>Цикличность</a:t>
              </a:r>
              <a:endParaRPr lang="ru-RU" sz="2800" dirty="0">
                <a:latin typeface="Bookman Old Style" pitchFamily="18" charset="0"/>
              </a:endParaRPr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4965700" y="2685537"/>
              <a:ext cx="463550" cy="286557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865401"/>
                  </a:lnTo>
                  <a:lnTo>
                    <a:pt x="463406" y="286540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5429250" y="4901944"/>
              <a:ext cx="3556000" cy="1296616"/>
            </a:xfrm>
            <a:custGeom>
              <a:avLst/>
              <a:gdLst>
                <a:gd name="connsiteX0" fmla="*/ 0 w 3557534"/>
                <a:gd name="connsiteY0" fmla="*/ 129704 h 1297037"/>
                <a:gd name="connsiteX1" fmla="*/ 37990 w 3557534"/>
                <a:gd name="connsiteY1" fmla="*/ 37989 h 1297037"/>
                <a:gd name="connsiteX2" fmla="*/ 129705 w 3557534"/>
                <a:gd name="connsiteY2" fmla="*/ 0 h 1297037"/>
                <a:gd name="connsiteX3" fmla="*/ 3427830 w 3557534"/>
                <a:gd name="connsiteY3" fmla="*/ 0 h 1297037"/>
                <a:gd name="connsiteX4" fmla="*/ 3519545 w 3557534"/>
                <a:gd name="connsiteY4" fmla="*/ 37990 h 1297037"/>
                <a:gd name="connsiteX5" fmla="*/ 3557534 w 3557534"/>
                <a:gd name="connsiteY5" fmla="*/ 129705 h 1297037"/>
                <a:gd name="connsiteX6" fmla="*/ 3557534 w 3557534"/>
                <a:gd name="connsiteY6" fmla="*/ 1167333 h 1297037"/>
                <a:gd name="connsiteX7" fmla="*/ 3519545 w 3557534"/>
                <a:gd name="connsiteY7" fmla="*/ 1259048 h 1297037"/>
                <a:gd name="connsiteX8" fmla="*/ 3427830 w 3557534"/>
                <a:gd name="connsiteY8" fmla="*/ 1297037 h 1297037"/>
                <a:gd name="connsiteX9" fmla="*/ 129704 w 3557534"/>
                <a:gd name="connsiteY9" fmla="*/ 1297037 h 1297037"/>
                <a:gd name="connsiteX10" fmla="*/ 37989 w 3557534"/>
                <a:gd name="connsiteY10" fmla="*/ 1259047 h 1297037"/>
                <a:gd name="connsiteX11" fmla="*/ 0 w 3557534"/>
                <a:gd name="connsiteY11" fmla="*/ 1167332 h 1297037"/>
                <a:gd name="connsiteX12" fmla="*/ 0 w 3557534"/>
                <a:gd name="connsiteY12" fmla="*/ 129704 h 129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57534" h="1297037">
                  <a:moveTo>
                    <a:pt x="0" y="129704"/>
                  </a:moveTo>
                  <a:cubicBezTo>
                    <a:pt x="0" y="95304"/>
                    <a:pt x="13665" y="62314"/>
                    <a:pt x="37990" y="37989"/>
                  </a:cubicBezTo>
                  <a:cubicBezTo>
                    <a:pt x="62314" y="13665"/>
                    <a:pt x="95305" y="0"/>
                    <a:pt x="129705" y="0"/>
                  </a:cubicBezTo>
                  <a:lnTo>
                    <a:pt x="3427830" y="0"/>
                  </a:lnTo>
                  <a:cubicBezTo>
                    <a:pt x="3462230" y="0"/>
                    <a:pt x="3495220" y="13665"/>
                    <a:pt x="3519545" y="37990"/>
                  </a:cubicBezTo>
                  <a:cubicBezTo>
                    <a:pt x="3543869" y="62314"/>
                    <a:pt x="3557534" y="95305"/>
                    <a:pt x="3557534" y="129705"/>
                  </a:cubicBezTo>
                  <a:lnTo>
                    <a:pt x="3557534" y="1167333"/>
                  </a:lnTo>
                  <a:cubicBezTo>
                    <a:pt x="3557534" y="1201733"/>
                    <a:pt x="3543869" y="1234723"/>
                    <a:pt x="3519545" y="1259048"/>
                  </a:cubicBezTo>
                  <a:cubicBezTo>
                    <a:pt x="3495221" y="1283372"/>
                    <a:pt x="3462230" y="1297037"/>
                    <a:pt x="3427830" y="1297037"/>
                  </a:cubicBezTo>
                  <a:lnTo>
                    <a:pt x="129704" y="1297037"/>
                  </a:lnTo>
                  <a:cubicBezTo>
                    <a:pt x="95304" y="1297037"/>
                    <a:pt x="62314" y="1283372"/>
                    <a:pt x="37989" y="1259047"/>
                  </a:cubicBezTo>
                  <a:cubicBezTo>
                    <a:pt x="13665" y="1234723"/>
                    <a:pt x="0" y="1201732"/>
                    <a:pt x="0" y="1167332"/>
                  </a:cubicBezTo>
                  <a:lnTo>
                    <a:pt x="0" y="12970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1329" tIns="73549" rIns="91329" bIns="73549" spcCol="1270" anchor="ctr"/>
            <a:lstStyle/>
            <a:p>
              <a:pPr algn="ctr" defTabSz="1244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dirty="0">
                  <a:latin typeface="Bookman Old Style" pitchFamily="18" charset="0"/>
                </a:rPr>
                <a:t>Взаимосвязь с др. социальными процессами </a:t>
              </a:r>
              <a:endParaRPr lang="ru-RU" sz="2800" dirty="0">
                <a:latin typeface="Bookman Old Style" pitchFamily="18" charset="0"/>
              </a:endParaRPr>
            </a:p>
          </p:txBody>
        </p:sp>
      </p:grp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9690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</a:rPr>
              <a:t>Этапы педагогического процесса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9144000" cy="571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C00000"/>
                </a:solidFill>
                <a:latin typeface="Bookman Old Style" pitchFamily="18" charset="0"/>
              </a:rPr>
              <a:t>Педагогическое взаимодействие</a:t>
            </a:r>
            <a:endParaRPr lang="ru-RU" sz="36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0" y="1214438"/>
            <a:ext cx="9144000" cy="5643562"/>
          </a:xfrm>
        </p:spPr>
        <p:txBody>
          <a:bodyPr/>
          <a:lstStyle/>
          <a:p>
            <a:pPr>
              <a:buClr>
                <a:srgbClr val="FF0000"/>
              </a:buClr>
              <a:buSzPct val="103000"/>
              <a:buFont typeface="Wingdings" pitchFamily="2" charset="2"/>
              <a:buChar char="q"/>
            </a:pPr>
            <a:r>
              <a:rPr lang="ru-RU" b="1" smtClean="0">
                <a:solidFill>
                  <a:srgbClr val="FF0000"/>
                </a:solidFill>
                <a:latin typeface="Bookman Old Style" pitchFamily="18" charset="0"/>
              </a:rPr>
              <a:t>Педагогическое взаимодействие </a:t>
            </a:r>
            <a:r>
              <a:rPr lang="ru-RU" b="1" smtClean="0">
                <a:solidFill>
                  <a:schemeClr val="bg1"/>
                </a:solidFill>
                <a:latin typeface="Bookman Old Style" pitchFamily="18" charset="0"/>
              </a:rPr>
              <a:t>включает </a:t>
            </a:r>
            <a:r>
              <a:rPr lang="ru-RU" b="1" smtClean="0">
                <a:solidFill>
                  <a:srgbClr val="C00000"/>
                </a:solidFill>
                <a:latin typeface="Bookman Old Style" pitchFamily="18" charset="0"/>
              </a:rPr>
              <a:t>педагогическое воздействие</a:t>
            </a:r>
            <a:r>
              <a:rPr lang="ru-RU" b="1" smtClean="0">
                <a:solidFill>
                  <a:schemeClr val="bg1"/>
                </a:solidFill>
                <a:latin typeface="Bookman Old Style" pitchFamily="18" charset="0"/>
              </a:rPr>
              <a:t> (влияние) педагога на воспитанника, восприятие педагога воспитанником и его </a:t>
            </a:r>
            <a:r>
              <a:rPr lang="ru-RU" b="1" smtClean="0">
                <a:solidFill>
                  <a:srgbClr val="C00000"/>
                </a:solidFill>
                <a:latin typeface="Bookman Old Style" pitchFamily="18" charset="0"/>
              </a:rPr>
              <a:t>собственную активность</a:t>
            </a:r>
            <a:r>
              <a:rPr lang="ru-RU" b="1" smtClean="0">
                <a:solidFill>
                  <a:schemeClr val="bg1"/>
                </a:solidFill>
                <a:latin typeface="Bookman Old Style" pitchFamily="18" charset="0"/>
              </a:rPr>
              <a:t> как ответную реакцию на воздействие педагога. </a:t>
            </a:r>
          </a:p>
          <a:p>
            <a:pPr>
              <a:buClr>
                <a:srgbClr val="FF0000"/>
              </a:buClr>
              <a:buSzPct val="103000"/>
              <a:buFont typeface="Wingdings" pitchFamily="2" charset="2"/>
              <a:buChar char="q"/>
            </a:pPr>
            <a:r>
              <a:rPr lang="ru-RU" b="1" smtClean="0">
                <a:solidFill>
                  <a:schemeClr val="bg1"/>
                </a:solidFill>
                <a:latin typeface="Bookman Old Style" pitchFamily="18" charset="0"/>
              </a:rPr>
              <a:t>Как воздействия педагогов (сверстников, родителей и других), так и ответная реакция воспитанников могут быть самыми разнообразными.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6F8BEA-094B-4697-BB6C-0385E2C8AC6F}"/>
</file>

<file path=customXml/itemProps2.xml><?xml version="1.0" encoding="utf-8"?>
<ds:datastoreItem xmlns:ds="http://schemas.openxmlformats.org/officeDocument/2006/customXml" ds:itemID="{4C62C759-E4AF-4D33-A5A8-0AC30F9A47D0}"/>
</file>

<file path=customXml/itemProps3.xml><?xml version="1.0" encoding="utf-8"?>
<ds:datastoreItem xmlns:ds="http://schemas.openxmlformats.org/officeDocument/2006/customXml" ds:itemID="{C044FC20-FDD1-486D-9A99-4DA861FD4803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494</TotalTime>
  <Words>1567</Words>
  <Application>Microsoft Office PowerPoint</Application>
  <PresentationFormat>Экран (4:3)</PresentationFormat>
  <Paragraphs>143</Paragraphs>
  <Slides>26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26</vt:i4>
      </vt:variant>
    </vt:vector>
  </HeadingPairs>
  <TitlesOfParts>
    <vt:vector size="39" baseType="lpstr">
      <vt:lpstr>Times New Roman</vt:lpstr>
      <vt:lpstr>Arial</vt:lpstr>
      <vt:lpstr>Wingdings 2</vt:lpstr>
      <vt:lpstr>Wingdings</vt:lpstr>
      <vt:lpstr>Wingdings 3</vt:lpstr>
      <vt:lpstr>Calibri</vt:lpstr>
      <vt:lpstr>Bookman Old Style</vt:lpstr>
      <vt:lpstr>Lucida Sans</vt:lpstr>
      <vt:lpstr>Cambria Math</vt:lpstr>
      <vt:lpstr>Cambria</vt:lpstr>
      <vt:lpstr>Book Antiqua</vt:lpstr>
      <vt:lpstr>Апекс</vt:lpstr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Целостный педагогический процесс</dc:title>
  <dc:creator>falk</dc:creator>
  <cp:lastModifiedBy>Belko</cp:lastModifiedBy>
  <cp:revision>56</cp:revision>
  <dcterms:created xsi:type="dcterms:W3CDTF">2011-10-05T06:27:15Z</dcterms:created>
  <dcterms:modified xsi:type="dcterms:W3CDTF">2014-06-09T10:47:48Z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